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charts/chart3.xml" ContentType="application/vnd.openxmlformats-officedocument.drawingml.char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theme/themeOverride4.xml" ContentType="application/vnd.openxmlformats-officedocument.themeOverr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xls" ContentType="application/vnd.ms-excel"/>
  <Override PartName="/ppt/theme/themeOverride3.xml" ContentType="application/vnd.openxmlformats-officedocument.themeOverr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2"/>
  </p:notesMasterIdLst>
  <p:sldIdLst>
    <p:sldId id="257" r:id="rId2"/>
    <p:sldId id="258" r:id="rId3"/>
    <p:sldId id="289" r:id="rId4"/>
    <p:sldId id="260" r:id="rId5"/>
    <p:sldId id="261" r:id="rId6"/>
    <p:sldId id="262" r:id="rId7"/>
    <p:sldId id="370" r:id="rId8"/>
    <p:sldId id="371" r:id="rId9"/>
    <p:sldId id="372" r:id="rId10"/>
    <p:sldId id="336" r:id="rId11"/>
    <p:sldId id="317" r:id="rId12"/>
    <p:sldId id="263" r:id="rId13"/>
    <p:sldId id="356" r:id="rId14"/>
    <p:sldId id="269" r:id="rId15"/>
    <p:sldId id="264" r:id="rId16"/>
    <p:sldId id="346" r:id="rId17"/>
    <p:sldId id="347" r:id="rId18"/>
    <p:sldId id="352" r:id="rId19"/>
    <p:sldId id="353" r:id="rId20"/>
    <p:sldId id="354" r:id="rId21"/>
    <p:sldId id="355" r:id="rId22"/>
    <p:sldId id="357" r:id="rId23"/>
    <p:sldId id="358" r:id="rId24"/>
    <p:sldId id="265" r:id="rId25"/>
    <p:sldId id="351" r:id="rId26"/>
    <p:sldId id="367" r:id="rId27"/>
    <p:sldId id="266" r:id="rId28"/>
    <p:sldId id="270" r:id="rId29"/>
    <p:sldId id="271" r:id="rId30"/>
    <p:sldId id="319" r:id="rId31"/>
    <p:sldId id="272" r:id="rId32"/>
    <p:sldId id="273" r:id="rId33"/>
    <p:sldId id="274" r:id="rId34"/>
    <p:sldId id="323" r:id="rId35"/>
    <p:sldId id="327" r:id="rId36"/>
    <p:sldId id="328" r:id="rId37"/>
    <p:sldId id="329" r:id="rId38"/>
    <p:sldId id="373" r:id="rId39"/>
    <p:sldId id="374" r:id="rId40"/>
    <p:sldId id="375" r:id="rId41"/>
    <p:sldId id="376" r:id="rId42"/>
    <p:sldId id="377" r:id="rId43"/>
    <p:sldId id="378" r:id="rId44"/>
    <p:sldId id="379" r:id="rId45"/>
    <p:sldId id="380" r:id="rId46"/>
    <p:sldId id="381" r:id="rId47"/>
    <p:sldId id="382" r:id="rId48"/>
    <p:sldId id="383" r:id="rId49"/>
    <p:sldId id="384" r:id="rId50"/>
    <p:sldId id="385" r:id="rId51"/>
    <p:sldId id="386" r:id="rId52"/>
    <p:sldId id="387" r:id="rId53"/>
    <p:sldId id="388" r:id="rId54"/>
    <p:sldId id="389" r:id="rId55"/>
    <p:sldId id="390" r:id="rId56"/>
    <p:sldId id="391" r:id="rId57"/>
    <p:sldId id="392" r:id="rId58"/>
    <p:sldId id="393" r:id="rId59"/>
    <p:sldId id="423" r:id="rId60"/>
    <p:sldId id="424" r:id="rId61"/>
    <p:sldId id="425" r:id="rId62"/>
    <p:sldId id="426" r:id="rId63"/>
    <p:sldId id="427" r:id="rId64"/>
    <p:sldId id="428" r:id="rId65"/>
    <p:sldId id="429" r:id="rId66"/>
    <p:sldId id="430" r:id="rId67"/>
    <p:sldId id="431" r:id="rId68"/>
    <p:sldId id="432" r:id="rId69"/>
    <p:sldId id="433" r:id="rId70"/>
    <p:sldId id="434" r:id="rId71"/>
    <p:sldId id="435" r:id="rId72"/>
    <p:sldId id="436" r:id="rId73"/>
    <p:sldId id="394" r:id="rId74"/>
    <p:sldId id="395" r:id="rId75"/>
    <p:sldId id="396" r:id="rId76"/>
    <p:sldId id="397" r:id="rId77"/>
    <p:sldId id="398" r:id="rId78"/>
    <p:sldId id="399" r:id="rId79"/>
    <p:sldId id="400" r:id="rId80"/>
    <p:sldId id="401" r:id="rId81"/>
    <p:sldId id="402" r:id="rId82"/>
    <p:sldId id="403" r:id="rId83"/>
    <p:sldId id="404" r:id="rId84"/>
    <p:sldId id="405" r:id="rId85"/>
    <p:sldId id="406" r:id="rId86"/>
    <p:sldId id="407" r:id="rId87"/>
    <p:sldId id="408" r:id="rId88"/>
    <p:sldId id="409" r:id="rId89"/>
    <p:sldId id="410" r:id="rId90"/>
    <p:sldId id="411" r:id="rId91"/>
    <p:sldId id="412" r:id="rId92"/>
    <p:sldId id="413" r:id="rId93"/>
    <p:sldId id="414" r:id="rId94"/>
    <p:sldId id="415" r:id="rId95"/>
    <p:sldId id="416" r:id="rId96"/>
    <p:sldId id="417" r:id="rId97"/>
    <p:sldId id="418" r:id="rId98"/>
    <p:sldId id="419" r:id="rId99"/>
    <p:sldId id="420" r:id="rId100"/>
    <p:sldId id="421" r:id="rId101"/>
  </p:sldIdLst>
  <p:sldSz cx="9144000" cy="6858000" type="screen4x3"/>
  <p:notesSz cx="6858000" cy="9144000"/>
  <p:defaultTextStyle>
    <a:defPPr>
      <a:defRPr lang="tr-T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33"/>
    <a:srgbClr val="0099FF"/>
    <a:srgbClr val="33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2706" y="-8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D:\M.Y&#220;CE\MA&#304;N%20FOLDER\13%20%20ULUSLARARASI%20E&#286;&#304;T&#304;MLER\K.%20KIPRIS\P&#304;R&#304;%20GRUP%20DOK&#220;MANLAR\Accident%20_FG2010.xls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D:\M.Y&#220;CE\MA&#304;N%20FOLDER\13%20%20ULUSLARARASI%20E&#286;&#304;T&#304;MLER\K.%20KIPRIS\P&#304;R&#304;%20GRUP%20DOK&#220;MANLAR\Accident%20_FG2010.xls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D:\M.Y&#220;CE\MA&#304;N%20FOLDER\13%20%20ULUSLARARASI%20E&#286;&#304;T&#304;MLER\K.%20KIPRIS\P&#304;R&#304;%20GRUP%20DOK&#220;MANLAR\Accident%20_FG2010.xls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D:\M.Y&#220;CE\MA&#304;N%20FOLDER\13%20%20ULUSLARARASI%20E&#286;&#304;T&#304;MLER\K.%20KIPRIS\P&#304;R&#304;%20GRUP%20DOK&#220;MANLAR\Accident%20_FG2010.xls" TargetMode="External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r-TR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tr-TR" sz="1400" b="1" i="0" u="none" strike="noStrike" baseline="0">
                <a:solidFill>
                  <a:srgbClr val="000000"/>
                </a:solidFill>
                <a:latin typeface="Arial"/>
                <a:cs typeface="Arial"/>
              </a:rPr>
              <a:t>Number of Accidents Chart Between the Years 2002-May 2010 </a:t>
            </a:r>
            <a:r>
              <a:rPr lang="tr-TR" sz="825" b="1" i="0" u="none" strike="noStrike" baseline="0">
                <a:solidFill>
                  <a:srgbClr val="000000"/>
                </a:solidFill>
                <a:latin typeface="Arial"/>
                <a:cs typeface="Arial"/>
              </a:rPr>
              <a:t>                                                                                                              </a:t>
            </a:r>
            <a:r>
              <a:rPr lang="tr-TR" sz="1100" b="1" i="0" u="none" strike="noStrike" baseline="0">
                <a:solidFill>
                  <a:srgbClr val="000000"/>
                </a:solidFill>
                <a:latin typeface="Arial"/>
                <a:cs typeface="Arial"/>
              </a:rPr>
              <a:t>2002- 2010 Yılları Arasındaki Trafik Kazaları Grafiği </a:t>
            </a:r>
          </a:p>
        </c:rich>
      </c:tx>
      <c:layout>
        <c:manualLayout>
          <c:xMode val="edge"/>
          <c:yMode val="edge"/>
          <c:x val="0.20020860481707711"/>
          <c:y val="2.6706172839506256E-2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7.6120959332638183E-2"/>
          <c:y val="0.1394658753709199"/>
          <c:w val="0.74855522265323404"/>
          <c:h val="0.76409495548962014"/>
        </c:manualLayout>
      </c:layout>
      <c:barChart>
        <c:barDir val="col"/>
        <c:grouping val="clustered"/>
        <c:ser>
          <c:idx val="3"/>
          <c:order val="0"/>
          <c:tx>
            <c:strRef>
              <c:f>'Kazalar Yıllara Göre'!$A$7</c:f>
              <c:strCache>
                <c:ptCount val="1"/>
                <c:pt idx="0">
                  <c:v>Fatal Accidents / Ölümlü Kazalar</c:v>
                </c:pt>
              </c:strCache>
            </c:strRef>
          </c:tx>
          <c:spPr>
            <a:solidFill>
              <a:srgbClr val="CCFFFF"/>
            </a:solidFill>
            <a:ln w="12700">
              <a:solidFill>
                <a:srgbClr val="000000"/>
              </a:solidFill>
              <a:prstDash val="solid"/>
            </a:ln>
          </c:spPr>
          <c:dLbls>
            <c:spPr>
              <a:noFill/>
              <a:ln w="25400">
                <a:noFill/>
              </a:ln>
            </c:spPr>
            <c:txPr>
              <a:bodyPr rot="-5400000" vert="horz"/>
              <a:lstStyle/>
              <a:p>
                <a:pPr algn="ctr">
                  <a:defRPr sz="85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tr-TR"/>
              </a:p>
            </c:txPr>
            <c:dLblPos val="outEnd"/>
            <c:showVal val="1"/>
          </c:dLbls>
          <c:cat>
            <c:strRef>
              <c:f>'Kazalar Yıllara Göre'!$B$3:$J$6</c:f>
              <c:strCache>
                <c:ptCount val="9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</c:strCache>
            </c:strRef>
          </c:cat>
          <c:val>
            <c:numRef>
              <c:f>'Kazalar Yıllara Göre'!$B$7:$J$7</c:f>
              <c:numCache>
                <c:formatCode>General</c:formatCode>
                <c:ptCount val="9"/>
                <c:pt idx="0">
                  <c:v>36</c:v>
                </c:pt>
                <c:pt idx="1">
                  <c:v>46</c:v>
                </c:pt>
                <c:pt idx="2">
                  <c:v>61</c:v>
                </c:pt>
                <c:pt idx="3">
                  <c:v>58</c:v>
                </c:pt>
                <c:pt idx="4">
                  <c:v>43</c:v>
                </c:pt>
                <c:pt idx="5">
                  <c:v>39</c:v>
                </c:pt>
                <c:pt idx="6">
                  <c:v>37</c:v>
                </c:pt>
                <c:pt idx="7">
                  <c:v>38</c:v>
                </c:pt>
                <c:pt idx="8">
                  <c:v>37</c:v>
                </c:pt>
              </c:numCache>
            </c:numRef>
          </c:val>
        </c:ser>
        <c:ser>
          <c:idx val="2"/>
          <c:order val="1"/>
          <c:tx>
            <c:strRef>
              <c:f>'Kazalar Yıllara Göre'!$A$8</c:f>
              <c:strCache>
                <c:ptCount val="1"/>
                <c:pt idx="0">
                  <c:v>Heavy Injured Accidents / Ağır yaralanmalı Kazalar</c:v>
                </c:pt>
              </c:strCache>
            </c:strRef>
          </c:tx>
          <c:spPr>
            <a:solidFill>
              <a:srgbClr val="FFFFCC"/>
            </a:solidFill>
            <a:ln w="12700">
              <a:solidFill>
                <a:srgbClr val="000000"/>
              </a:solidFill>
              <a:prstDash val="solid"/>
            </a:ln>
          </c:spPr>
          <c:dLbls>
            <c:spPr>
              <a:noFill/>
              <a:ln w="25400">
                <a:noFill/>
              </a:ln>
            </c:spPr>
            <c:txPr>
              <a:bodyPr rot="-5400000" vert="horz"/>
              <a:lstStyle/>
              <a:p>
                <a:pPr algn="ctr">
                  <a:defRPr sz="85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tr-TR"/>
              </a:p>
            </c:txPr>
            <c:dLblPos val="outEnd"/>
            <c:showVal val="1"/>
          </c:dLbls>
          <c:cat>
            <c:strRef>
              <c:f>'Kazalar Yıllara Göre'!$B$3:$J$6</c:f>
              <c:strCache>
                <c:ptCount val="9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</c:strCache>
            </c:strRef>
          </c:cat>
          <c:val>
            <c:numRef>
              <c:f>'Kazalar Yıllara Göre'!$B$8:$J$8</c:f>
              <c:numCache>
                <c:formatCode>General</c:formatCode>
                <c:ptCount val="9"/>
                <c:pt idx="0">
                  <c:v>151</c:v>
                </c:pt>
                <c:pt idx="1">
                  <c:v>192</c:v>
                </c:pt>
                <c:pt idx="2">
                  <c:v>180</c:v>
                </c:pt>
                <c:pt idx="3">
                  <c:v>183</c:v>
                </c:pt>
                <c:pt idx="4">
                  <c:v>151</c:v>
                </c:pt>
                <c:pt idx="5">
                  <c:v>150</c:v>
                </c:pt>
                <c:pt idx="6">
                  <c:v>155</c:v>
                </c:pt>
                <c:pt idx="7">
                  <c:v>140</c:v>
                </c:pt>
                <c:pt idx="8">
                  <c:v>120</c:v>
                </c:pt>
              </c:numCache>
            </c:numRef>
          </c:val>
        </c:ser>
        <c:ser>
          <c:idx val="1"/>
          <c:order val="2"/>
          <c:tx>
            <c:strRef>
              <c:f>'Kazalar Yıllara Göre'!$A$9</c:f>
              <c:strCache>
                <c:ptCount val="1"/>
                <c:pt idx="0">
                  <c:v>Injured Accidents / Yaralanmalı Kazalar</c:v>
                </c:pt>
              </c:strCache>
            </c:strRef>
          </c:tx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dLbls>
            <c:spPr>
              <a:noFill/>
              <a:ln w="25400">
                <a:noFill/>
              </a:ln>
            </c:spPr>
            <c:txPr>
              <a:bodyPr rot="-5400000" vert="horz"/>
              <a:lstStyle/>
              <a:p>
                <a:pPr algn="ctr">
                  <a:defRPr sz="85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tr-TR"/>
              </a:p>
            </c:txPr>
            <c:dLblPos val="outEnd"/>
            <c:showVal val="1"/>
          </c:dLbls>
          <c:cat>
            <c:strRef>
              <c:f>'Kazalar Yıllara Göre'!$B$3:$J$6</c:f>
              <c:strCache>
                <c:ptCount val="9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</c:strCache>
            </c:strRef>
          </c:cat>
          <c:val>
            <c:numRef>
              <c:f>'Kazalar Yıllara Göre'!$B$9:$J$9</c:f>
              <c:numCache>
                <c:formatCode>General</c:formatCode>
                <c:ptCount val="9"/>
                <c:pt idx="0">
                  <c:v>571</c:v>
                </c:pt>
                <c:pt idx="1">
                  <c:v>618</c:v>
                </c:pt>
                <c:pt idx="2">
                  <c:v>828</c:v>
                </c:pt>
                <c:pt idx="3">
                  <c:v>818</c:v>
                </c:pt>
                <c:pt idx="4">
                  <c:v>753</c:v>
                </c:pt>
                <c:pt idx="5">
                  <c:v>721</c:v>
                </c:pt>
                <c:pt idx="6">
                  <c:v>761</c:v>
                </c:pt>
                <c:pt idx="7">
                  <c:v>679</c:v>
                </c:pt>
                <c:pt idx="8">
                  <c:v>667</c:v>
                </c:pt>
              </c:numCache>
            </c:numRef>
          </c:val>
        </c:ser>
        <c:ser>
          <c:idx val="0"/>
          <c:order val="3"/>
          <c:tx>
            <c:strRef>
              <c:f>'Kazalar Yıllara Göre'!$A$10</c:f>
              <c:strCache>
                <c:ptCount val="1"/>
                <c:pt idx="0">
                  <c:v>Vehicle Damage Accidents / Araç Hasarlı Kazalar</c:v>
                </c:pt>
              </c:strCache>
            </c:strRef>
          </c:tx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Lbls>
            <c:spPr>
              <a:noFill/>
              <a:ln w="25400">
                <a:noFill/>
              </a:ln>
            </c:spPr>
            <c:txPr>
              <a:bodyPr rot="-5400000" vert="horz"/>
              <a:lstStyle/>
              <a:p>
                <a:pPr algn="ctr">
                  <a:defRPr sz="85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tr-TR"/>
              </a:p>
            </c:txPr>
            <c:dLblPos val="outEnd"/>
            <c:showVal val="1"/>
          </c:dLbls>
          <c:cat>
            <c:strRef>
              <c:f>'Kazalar Yıllara Göre'!$B$3:$J$6</c:f>
              <c:strCache>
                <c:ptCount val="9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</c:strCache>
            </c:strRef>
          </c:cat>
          <c:val>
            <c:numRef>
              <c:f>'Kazalar Yıllara Göre'!$B$10:$J$10</c:f>
              <c:numCache>
                <c:formatCode>General</c:formatCode>
                <c:ptCount val="9"/>
                <c:pt idx="0">
                  <c:v>1685</c:v>
                </c:pt>
                <c:pt idx="1">
                  <c:v>1646</c:v>
                </c:pt>
                <c:pt idx="2">
                  <c:v>1990</c:v>
                </c:pt>
                <c:pt idx="3">
                  <c:v>2196</c:v>
                </c:pt>
                <c:pt idx="4">
                  <c:v>2457</c:v>
                </c:pt>
                <c:pt idx="5">
                  <c:v>2834</c:v>
                </c:pt>
                <c:pt idx="6">
                  <c:v>3631</c:v>
                </c:pt>
                <c:pt idx="7">
                  <c:v>3115</c:v>
                </c:pt>
                <c:pt idx="8">
                  <c:v>3636</c:v>
                </c:pt>
              </c:numCache>
            </c:numRef>
          </c:val>
        </c:ser>
        <c:axId val="96028544"/>
        <c:axId val="96114944"/>
      </c:barChart>
      <c:catAx>
        <c:axId val="9602854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Arial Tur"/>
                    <a:ea typeface="Arial Tur"/>
                    <a:cs typeface="Arial Tur"/>
                  </a:defRPr>
                </a:pPr>
                <a:r>
                  <a:rPr lang="tr-TR" sz="1275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Years</a:t>
                </a:r>
                <a:r>
                  <a:rPr lang="tr-TR" sz="850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 / Yıllar</a:t>
                </a:r>
              </a:p>
            </c:rich>
          </c:tx>
          <c:layout>
            <c:manualLayout>
              <c:xMode val="edge"/>
              <c:yMode val="edge"/>
              <c:x val="0.36891640801670328"/>
              <c:y val="0.94638639059006457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5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tr-TR"/>
          </a:p>
        </c:txPr>
        <c:crossAx val="96114944"/>
        <c:crosses val="autoZero"/>
        <c:auto val="1"/>
        <c:lblAlgn val="ctr"/>
        <c:lblOffset val="100"/>
        <c:tickLblSkip val="1"/>
        <c:tickMarkSkip val="1"/>
      </c:catAx>
      <c:valAx>
        <c:axId val="96114944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Arial Tur"/>
                    <a:ea typeface="Arial Tur"/>
                    <a:cs typeface="Arial Tur"/>
                  </a:defRPr>
                </a:pPr>
                <a:r>
                  <a:rPr lang="tr-TR" sz="1275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Number of Accidents </a:t>
                </a:r>
                <a:r>
                  <a:rPr lang="tr-TR" sz="850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/ Kaza Sayısı</a:t>
                </a:r>
              </a:p>
            </c:rich>
          </c:tx>
          <c:layout>
            <c:manualLayout>
              <c:xMode val="edge"/>
              <c:yMode val="edge"/>
              <c:x val="8.4472841095465066E-3"/>
              <c:y val="0.42784127539613132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5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tr-TR"/>
          </a:p>
        </c:txPr>
        <c:crossAx val="96028544"/>
        <c:crosses val="autoZero"/>
        <c:crossBetween val="between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3550650076167088"/>
          <c:y val="0.21105613287230796"/>
          <c:w val="0.16374471800102983"/>
          <c:h val="0.65560793548117025"/>
        </c:manualLayout>
      </c:layout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2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tr-TR"/>
        </a:p>
      </c:txPr>
    </c:legend>
    <c:plotVisOnly val="1"/>
    <c:dispBlanksAs val="gap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tr-TR"/>
    </a:p>
  </c:txPr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r-TR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00" b="1">
                <a:solidFill>
                  <a:srgbClr val="FF0000"/>
                </a:solidFill>
              </a:defRPr>
            </a:pPr>
            <a:r>
              <a:rPr lang="tr-TR" sz="1000" b="1">
                <a:solidFill>
                  <a:srgbClr val="FF0000"/>
                </a:solidFill>
              </a:rPr>
              <a:t>Number of Accidents According to Age of Drivers Age Chart          Sürücülerin Yaşına Göre Kazaların Dağılımı Grafiği</a:t>
            </a:r>
          </a:p>
        </c:rich>
      </c:tx>
      <c:layout>
        <c:manualLayout>
          <c:xMode val="edge"/>
          <c:yMode val="edge"/>
          <c:x val="0.12351257419485265"/>
          <c:y val="3.0362659193129988E-2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6.5507282526740734E-2"/>
          <c:y val="9.9209289992725186E-2"/>
          <c:w val="0.846423045279729"/>
          <c:h val="0.77148276823289996"/>
        </c:manualLayout>
      </c:layout>
      <c:barChart>
        <c:barDir val="col"/>
        <c:grouping val="clustered"/>
        <c:ser>
          <c:idx val="0"/>
          <c:order val="0"/>
          <c:tx>
            <c:strRef>
              <c:f>'Kazalar Yaşa Göre'!$A$8</c:f>
              <c:strCache>
                <c:ptCount val="1"/>
                <c:pt idx="0">
                  <c:v>Fatal Accidents / Ölümlü Kazalar</c:v>
                </c:pt>
              </c:strCache>
            </c:strRef>
          </c:tx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Lbls>
            <c:spPr>
              <a:noFill/>
              <a:ln w="25400">
                <a:noFill/>
              </a:ln>
            </c:spPr>
            <c:txPr>
              <a:bodyPr rot="-5400000" vert="horz"/>
              <a:lstStyle/>
              <a:p>
                <a:pPr algn="ctr">
                  <a:defRPr/>
                </a:pPr>
                <a:endParaRPr lang="tr-TR"/>
              </a:p>
            </c:txPr>
            <c:dLblPos val="outEnd"/>
            <c:showVal val="1"/>
          </c:dLbls>
          <c:cat>
            <c:strRef>
              <c:f>'Kazalar Yaşa Göre'!$B$3:$S$7</c:f>
              <c:strCache>
                <c:ptCount val="18"/>
                <c:pt idx="0">
                  <c:v>0  - 16</c:v>
                </c:pt>
                <c:pt idx="1">
                  <c:v>17</c:v>
                </c:pt>
                <c:pt idx="2">
                  <c:v>18</c:v>
                </c:pt>
                <c:pt idx="3">
                  <c:v>19</c:v>
                </c:pt>
                <c:pt idx="4">
                  <c:v>20</c:v>
                </c:pt>
                <c:pt idx="5">
                  <c:v>21  -  22</c:v>
                </c:pt>
                <c:pt idx="6">
                  <c:v>23  -  24</c:v>
                </c:pt>
                <c:pt idx="7">
                  <c:v>25  -  26</c:v>
                </c:pt>
                <c:pt idx="8">
                  <c:v>27  -  29</c:v>
                </c:pt>
                <c:pt idx="9">
                  <c:v>30  -   35</c:v>
                </c:pt>
                <c:pt idx="10">
                  <c:v>36  -   39</c:v>
                </c:pt>
                <c:pt idx="11">
                  <c:v>40  -   45</c:v>
                </c:pt>
                <c:pt idx="12">
                  <c:v>46  -  49</c:v>
                </c:pt>
                <c:pt idx="13">
                  <c:v>50  -   60</c:v>
                </c:pt>
                <c:pt idx="14">
                  <c:v>61  -   70</c:v>
                </c:pt>
                <c:pt idx="15">
                  <c:v>71  -   79</c:v>
                </c:pt>
                <c:pt idx="16">
                  <c:v>80 and up</c:v>
                </c:pt>
                <c:pt idx="17">
                  <c:v>Unknown</c:v>
                </c:pt>
              </c:strCache>
            </c:strRef>
          </c:cat>
          <c:val>
            <c:numRef>
              <c:f>'Kazalar Yaşa Göre'!$B$8:$S$8</c:f>
              <c:numCache>
                <c:formatCode>General</c:formatCode>
                <c:ptCount val="18"/>
                <c:pt idx="0">
                  <c:v>3</c:v>
                </c:pt>
                <c:pt idx="1">
                  <c:v>1</c:v>
                </c:pt>
                <c:pt idx="2">
                  <c:v>0</c:v>
                </c:pt>
                <c:pt idx="3">
                  <c:v>1</c:v>
                </c:pt>
                <c:pt idx="4">
                  <c:v>1</c:v>
                </c:pt>
                <c:pt idx="5">
                  <c:v>4</c:v>
                </c:pt>
                <c:pt idx="6">
                  <c:v>7</c:v>
                </c:pt>
                <c:pt idx="7">
                  <c:v>4</c:v>
                </c:pt>
                <c:pt idx="8">
                  <c:v>2</c:v>
                </c:pt>
                <c:pt idx="9">
                  <c:v>3</c:v>
                </c:pt>
                <c:pt idx="10">
                  <c:v>1</c:v>
                </c:pt>
                <c:pt idx="11">
                  <c:v>2</c:v>
                </c:pt>
                <c:pt idx="12">
                  <c:v>0</c:v>
                </c:pt>
                <c:pt idx="13">
                  <c:v>3</c:v>
                </c:pt>
                <c:pt idx="14">
                  <c:v>5</c:v>
                </c:pt>
                <c:pt idx="15">
                  <c:v>2</c:v>
                </c:pt>
                <c:pt idx="16">
                  <c:v>3</c:v>
                </c:pt>
                <c:pt idx="17">
                  <c:v>0</c:v>
                </c:pt>
              </c:numCache>
            </c:numRef>
          </c:val>
        </c:ser>
        <c:ser>
          <c:idx val="1"/>
          <c:order val="1"/>
          <c:tx>
            <c:strRef>
              <c:f>'Kazalar Yaşa Göre'!$A$9</c:f>
              <c:strCache>
                <c:ptCount val="1"/>
                <c:pt idx="0">
                  <c:v>Heavy Injured Accidents / Ağır yaralanmalı Kazalar</c:v>
                </c:pt>
              </c:strCache>
            </c:strRef>
          </c:tx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dLbls>
            <c:spPr>
              <a:noFill/>
              <a:ln w="25400">
                <a:noFill/>
              </a:ln>
            </c:spPr>
            <c:txPr>
              <a:bodyPr rot="-5400000" vert="horz"/>
              <a:lstStyle/>
              <a:p>
                <a:pPr algn="ctr">
                  <a:defRPr/>
                </a:pPr>
                <a:endParaRPr lang="tr-TR"/>
              </a:p>
            </c:txPr>
            <c:dLblPos val="outEnd"/>
            <c:showVal val="1"/>
          </c:dLbls>
          <c:cat>
            <c:strRef>
              <c:f>'Kazalar Yaşa Göre'!$B$3:$S$7</c:f>
              <c:strCache>
                <c:ptCount val="18"/>
                <c:pt idx="0">
                  <c:v>0  - 16</c:v>
                </c:pt>
                <c:pt idx="1">
                  <c:v>17</c:v>
                </c:pt>
                <c:pt idx="2">
                  <c:v>18</c:v>
                </c:pt>
                <c:pt idx="3">
                  <c:v>19</c:v>
                </c:pt>
                <c:pt idx="4">
                  <c:v>20</c:v>
                </c:pt>
                <c:pt idx="5">
                  <c:v>21  -  22</c:v>
                </c:pt>
                <c:pt idx="6">
                  <c:v>23  -  24</c:v>
                </c:pt>
                <c:pt idx="7">
                  <c:v>25  -  26</c:v>
                </c:pt>
                <c:pt idx="8">
                  <c:v>27  -  29</c:v>
                </c:pt>
                <c:pt idx="9">
                  <c:v>30  -   35</c:v>
                </c:pt>
                <c:pt idx="10">
                  <c:v>36  -   39</c:v>
                </c:pt>
                <c:pt idx="11">
                  <c:v>40  -   45</c:v>
                </c:pt>
                <c:pt idx="12">
                  <c:v>46  -  49</c:v>
                </c:pt>
                <c:pt idx="13">
                  <c:v>50  -   60</c:v>
                </c:pt>
                <c:pt idx="14">
                  <c:v>61  -   70</c:v>
                </c:pt>
                <c:pt idx="15">
                  <c:v>71  -   79</c:v>
                </c:pt>
                <c:pt idx="16">
                  <c:v>80 and up</c:v>
                </c:pt>
                <c:pt idx="17">
                  <c:v>Unknown</c:v>
                </c:pt>
              </c:strCache>
            </c:strRef>
          </c:cat>
          <c:val>
            <c:numRef>
              <c:f>'Kazalar Yaşa Göre'!$B$9:$S$9</c:f>
              <c:numCache>
                <c:formatCode>General</c:formatCode>
                <c:ptCount val="18"/>
                <c:pt idx="0">
                  <c:v>37</c:v>
                </c:pt>
                <c:pt idx="1">
                  <c:v>23</c:v>
                </c:pt>
                <c:pt idx="2">
                  <c:v>29</c:v>
                </c:pt>
                <c:pt idx="3">
                  <c:v>37</c:v>
                </c:pt>
                <c:pt idx="4">
                  <c:v>50</c:v>
                </c:pt>
                <c:pt idx="5">
                  <c:v>113</c:v>
                </c:pt>
                <c:pt idx="6">
                  <c:v>128</c:v>
                </c:pt>
                <c:pt idx="7">
                  <c:v>107</c:v>
                </c:pt>
                <c:pt idx="8">
                  <c:v>138</c:v>
                </c:pt>
                <c:pt idx="9">
                  <c:v>201</c:v>
                </c:pt>
                <c:pt idx="10">
                  <c:v>93</c:v>
                </c:pt>
                <c:pt idx="11">
                  <c:v>118</c:v>
                </c:pt>
                <c:pt idx="12">
                  <c:v>61</c:v>
                </c:pt>
                <c:pt idx="13">
                  <c:v>119</c:v>
                </c:pt>
                <c:pt idx="14">
                  <c:v>40</c:v>
                </c:pt>
                <c:pt idx="15">
                  <c:v>23</c:v>
                </c:pt>
                <c:pt idx="16">
                  <c:v>11</c:v>
                </c:pt>
                <c:pt idx="17">
                  <c:v>20</c:v>
                </c:pt>
              </c:numCache>
            </c:numRef>
          </c:val>
        </c:ser>
        <c:ser>
          <c:idx val="2"/>
          <c:order val="2"/>
          <c:tx>
            <c:strRef>
              <c:f>'Kazalar Yaşa Göre'!$A$10</c:f>
              <c:strCache>
                <c:ptCount val="1"/>
                <c:pt idx="0">
                  <c:v>Injured Accidents / Yaralanmalı Kazalar</c:v>
                </c:pt>
              </c:strCache>
            </c:strRef>
          </c:tx>
          <c:spPr>
            <a:solidFill>
              <a:srgbClr val="FFFFCC"/>
            </a:solidFill>
            <a:ln w="12700">
              <a:solidFill>
                <a:srgbClr val="000000"/>
              </a:solidFill>
              <a:prstDash val="solid"/>
            </a:ln>
          </c:spPr>
          <c:dLbls>
            <c:spPr>
              <a:noFill/>
              <a:ln w="25400">
                <a:noFill/>
              </a:ln>
            </c:spPr>
            <c:txPr>
              <a:bodyPr rot="-5400000" vert="horz"/>
              <a:lstStyle/>
              <a:p>
                <a:pPr algn="ctr">
                  <a:defRPr/>
                </a:pPr>
                <a:endParaRPr lang="tr-TR"/>
              </a:p>
            </c:txPr>
            <c:dLblPos val="outEnd"/>
            <c:showVal val="1"/>
          </c:dLbls>
          <c:cat>
            <c:strRef>
              <c:f>'Kazalar Yaşa Göre'!$B$3:$S$7</c:f>
              <c:strCache>
                <c:ptCount val="18"/>
                <c:pt idx="0">
                  <c:v>0  - 16</c:v>
                </c:pt>
                <c:pt idx="1">
                  <c:v>17</c:v>
                </c:pt>
                <c:pt idx="2">
                  <c:v>18</c:v>
                </c:pt>
                <c:pt idx="3">
                  <c:v>19</c:v>
                </c:pt>
                <c:pt idx="4">
                  <c:v>20</c:v>
                </c:pt>
                <c:pt idx="5">
                  <c:v>21  -  22</c:v>
                </c:pt>
                <c:pt idx="6">
                  <c:v>23  -  24</c:v>
                </c:pt>
                <c:pt idx="7">
                  <c:v>25  -  26</c:v>
                </c:pt>
                <c:pt idx="8">
                  <c:v>27  -  29</c:v>
                </c:pt>
                <c:pt idx="9">
                  <c:v>30  -   35</c:v>
                </c:pt>
                <c:pt idx="10">
                  <c:v>36  -   39</c:v>
                </c:pt>
                <c:pt idx="11">
                  <c:v>40  -   45</c:v>
                </c:pt>
                <c:pt idx="12">
                  <c:v>46  -  49</c:v>
                </c:pt>
                <c:pt idx="13">
                  <c:v>50  -   60</c:v>
                </c:pt>
                <c:pt idx="14">
                  <c:v>61  -   70</c:v>
                </c:pt>
                <c:pt idx="15">
                  <c:v>71  -   79</c:v>
                </c:pt>
                <c:pt idx="16">
                  <c:v>80 and up</c:v>
                </c:pt>
                <c:pt idx="17">
                  <c:v>Unknown</c:v>
                </c:pt>
              </c:strCache>
            </c:strRef>
          </c:cat>
          <c:val>
            <c:numRef>
              <c:f>'Kazalar Yaşa Göre'!$B$10:$S$10</c:f>
              <c:numCache>
                <c:formatCode>General</c:formatCode>
                <c:ptCount val="18"/>
                <c:pt idx="0">
                  <c:v>109</c:v>
                </c:pt>
                <c:pt idx="1">
                  <c:v>42</c:v>
                </c:pt>
                <c:pt idx="2">
                  <c:v>114</c:v>
                </c:pt>
                <c:pt idx="3">
                  <c:v>196</c:v>
                </c:pt>
                <c:pt idx="4">
                  <c:v>278</c:v>
                </c:pt>
                <c:pt idx="5">
                  <c:v>563</c:v>
                </c:pt>
                <c:pt idx="6">
                  <c:v>552</c:v>
                </c:pt>
                <c:pt idx="7">
                  <c:v>490</c:v>
                </c:pt>
                <c:pt idx="8">
                  <c:v>533</c:v>
                </c:pt>
                <c:pt idx="9">
                  <c:v>843</c:v>
                </c:pt>
                <c:pt idx="10">
                  <c:v>357</c:v>
                </c:pt>
                <c:pt idx="11">
                  <c:v>539</c:v>
                </c:pt>
                <c:pt idx="12">
                  <c:v>242</c:v>
                </c:pt>
                <c:pt idx="13">
                  <c:v>450</c:v>
                </c:pt>
                <c:pt idx="14">
                  <c:v>213</c:v>
                </c:pt>
                <c:pt idx="15">
                  <c:v>85</c:v>
                </c:pt>
                <c:pt idx="16">
                  <c:v>26</c:v>
                </c:pt>
                <c:pt idx="17">
                  <c:v>72</c:v>
                </c:pt>
              </c:numCache>
            </c:numRef>
          </c:val>
        </c:ser>
        <c:ser>
          <c:idx val="3"/>
          <c:order val="3"/>
          <c:tx>
            <c:strRef>
              <c:f>'Kazalar Yaşa Göre'!$A$11</c:f>
              <c:strCache>
                <c:ptCount val="1"/>
                <c:pt idx="0">
                  <c:v>Vehicle Damage Accidents / Araç Hasarlı Kazalar</c:v>
                </c:pt>
              </c:strCache>
            </c:strRef>
          </c:tx>
          <c:spPr>
            <a:solidFill>
              <a:srgbClr val="CCFFFF"/>
            </a:solidFill>
            <a:ln w="12700">
              <a:solidFill>
                <a:srgbClr val="000000"/>
              </a:solidFill>
              <a:prstDash val="solid"/>
            </a:ln>
          </c:spPr>
          <c:dLbls>
            <c:spPr>
              <a:noFill/>
              <a:ln w="25400">
                <a:noFill/>
              </a:ln>
            </c:spPr>
            <c:txPr>
              <a:bodyPr rot="-5400000" vert="horz"/>
              <a:lstStyle/>
              <a:p>
                <a:pPr algn="ctr">
                  <a:defRPr/>
                </a:pPr>
                <a:endParaRPr lang="tr-TR"/>
              </a:p>
            </c:txPr>
            <c:dLblPos val="outEnd"/>
            <c:showVal val="1"/>
          </c:dLbls>
          <c:cat>
            <c:strRef>
              <c:f>'Kazalar Yaşa Göre'!$B$3:$S$7</c:f>
              <c:strCache>
                <c:ptCount val="18"/>
                <c:pt idx="0">
                  <c:v>0  - 16</c:v>
                </c:pt>
                <c:pt idx="1">
                  <c:v>17</c:v>
                </c:pt>
                <c:pt idx="2">
                  <c:v>18</c:v>
                </c:pt>
                <c:pt idx="3">
                  <c:v>19</c:v>
                </c:pt>
                <c:pt idx="4">
                  <c:v>20</c:v>
                </c:pt>
                <c:pt idx="5">
                  <c:v>21  -  22</c:v>
                </c:pt>
                <c:pt idx="6">
                  <c:v>23  -  24</c:v>
                </c:pt>
                <c:pt idx="7">
                  <c:v>25  -  26</c:v>
                </c:pt>
                <c:pt idx="8">
                  <c:v>27  -  29</c:v>
                </c:pt>
                <c:pt idx="9">
                  <c:v>30  -   35</c:v>
                </c:pt>
                <c:pt idx="10">
                  <c:v>36  -   39</c:v>
                </c:pt>
                <c:pt idx="11">
                  <c:v>40  -   45</c:v>
                </c:pt>
                <c:pt idx="12">
                  <c:v>46  -  49</c:v>
                </c:pt>
                <c:pt idx="13">
                  <c:v>50  -   60</c:v>
                </c:pt>
                <c:pt idx="14">
                  <c:v>61  -   70</c:v>
                </c:pt>
                <c:pt idx="15">
                  <c:v>71  -   79</c:v>
                </c:pt>
                <c:pt idx="16">
                  <c:v>80 and up</c:v>
                </c:pt>
                <c:pt idx="17">
                  <c:v>Unknown</c:v>
                </c:pt>
              </c:strCache>
            </c:strRef>
          </c:cat>
          <c:val>
            <c:numRef>
              <c:f>'Kazalar Yaşa Göre'!$B$11:$S$11</c:f>
              <c:numCache>
                <c:formatCode>General</c:formatCode>
                <c:ptCount val="18"/>
                <c:pt idx="0">
                  <c:v>76</c:v>
                </c:pt>
                <c:pt idx="1">
                  <c:v>54</c:v>
                </c:pt>
                <c:pt idx="2">
                  <c:v>342</c:v>
                </c:pt>
                <c:pt idx="3">
                  <c:v>583</c:v>
                </c:pt>
                <c:pt idx="4">
                  <c:v>834</c:v>
                </c:pt>
                <c:pt idx="5">
                  <c:v>1739</c:v>
                </c:pt>
                <c:pt idx="6">
                  <c:v>1899</c:v>
                </c:pt>
                <c:pt idx="7">
                  <c:v>1630</c:v>
                </c:pt>
                <c:pt idx="8">
                  <c:v>2117</c:v>
                </c:pt>
                <c:pt idx="9">
                  <c:v>3258</c:v>
                </c:pt>
                <c:pt idx="10">
                  <c:v>1499</c:v>
                </c:pt>
                <c:pt idx="11">
                  <c:v>1984</c:v>
                </c:pt>
                <c:pt idx="12">
                  <c:v>982</c:v>
                </c:pt>
                <c:pt idx="13">
                  <c:v>1893</c:v>
                </c:pt>
                <c:pt idx="14">
                  <c:v>687</c:v>
                </c:pt>
                <c:pt idx="15">
                  <c:v>288</c:v>
                </c:pt>
                <c:pt idx="16">
                  <c:v>68</c:v>
                </c:pt>
                <c:pt idx="17">
                  <c:v>995</c:v>
                </c:pt>
              </c:numCache>
            </c:numRef>
          </c:val>
        </c:ser>
        <c:axId val="79138816"/>
        <c:axId val="79140736"/>
      </c:barChart>
      <c:catAx>
        <c:axId val="7913881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000">
                    <a:solidFill>
                      <a:srgbClr val="FF0000"/>
                    </a:solidFill>
                  </a:defRPr>
                </a:pPr>
                <a:r>
                  <a:rPr lang="tr-TR" sz="1000">
                    <a:solidFill>
                      <a:srgbClr val="FF0000"/>
                    </a:solidFill>
                  </a:rPr>
                  <a:t>Age of Driver / Sürücünün Yaşı</a:t>
                </a:r>
              </a:p>
            </c:rich>
          </c:tx>
          <c:layout>
            <c:manualLayout>
              <c:xMode val="edge"/>
              <c:yMode val="edge"/>
              <c:x val="0.40686755816984876"/>
              <c:y val="0.96388185654009606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/>
            </a:pPr>
            <a:endParaRPr lang="tr-TR"/>
          </a:p>
        </c:txPr>
        <c:crossAx val="79140736"/>
        <c:crosses val="autoZero"/>
        <c:auto val="1"/>
        <c:lblAlgn val="ctr"/>
        <c:lblOffset val="100"/>
        <c:tickLblSkip val="1"/>
        <c:tickMarkSkip val="1"/>
      </c:catAx>
      <c:valAx>
        <c:axId val="79140736"/>
        <c:scaling>
          <c:orientation val="minMax"/>
          <c:max val="3500"/>
          <c:min val="0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50" b="1">
                    <a:solidFill>
                      <a:srgbClr val="FF0000"/>
                    </a:solidFill>
                  </a:defRPr>
                </a:pPr>
                <a:r>
                  <a:rPr lang="tr-TR" sz="1050" b="1">
                    <a:solidFill>
                      <a:srgbClr val="FF0000"/>
                    </a:solidFill>
                  </a:rPr>
                  <a:t>Number of Accident</a:t>
                </a:r>
              </a:p>
            </c:rich>
          </c:tx>
          <c:layout>
            <c:manualLayout>
              <c:xMode val="edge"/>
              <c:yMode val="edge"/>
              <c:x val="1.356835704718683E-2"/>
              <c:y val="0.39252785806837437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tr-TR"/>
          </a:p>
        </c:txPr>
        <c:crossAx val="79138816"/>
        <c:crosses val="autoZero"/>
        <c:crossBetween val="between"/>
        <c:majorUnit val="500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9142685003315304"/>
          <c:y val="0.11756026105568586"/>
          <c:w val="8.573149966846999E-2"/>
          <c:h val="0.7863410027750527"/>
        </c:manualLayout>
      </c:layout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000"/>
          </a:pPr>
          <a:endParaRPr lang="tr-TR"/>
        </a:p>
      </c:txPr>
    </c:legend>
    <c:plotVisOnly val="1"/>
    <c:dispBlanksAs val="gap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tr-TR"/>
    </a:p>
  </c:txPr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r-TR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100" b="1">
                <a:solidFill>
                  <a:srgbClr val="FF0000"/>
                </a:solidFill>
              </a:defRPr>
            </a:pPr>
            <a:r>
              <a:rPr lang="tr-TR" sz="1100" b="1" dirty="0" err="1">
                <a:solidFill>
                  <a:srgbClr val="FF0000"/>
                </a:solidFill>
              </a:rPr>
              <a:t>Yearly</a:t>
            </a:r>
            <a:r>
              <a:rPr lang="tr-TR" sz="1100" b="1" dirty="0">
                <a:solidFill>
                  <a:srgbClr val="FF0000"/>
                </a:solidFill>
              </a:rPr>
              <a:t> </a:t>
            </a:r>
            <a:r>
              <a:rPr lang="tr-TR" sz="1100" b="1" dirty="0" err="1">
                <a:solidFill>
                  <a:srgbClr val="FF0000"/>
                </a:solidFill>
              </a:rPr>
              <a:t>Number</a:t>
            </a:r>
            <a:r>
              <a:rPr lang="tr-TR" sz="1100" b="1" dirty="0">
                <a:solidFill>
                  <a:srgbClr val="FF0000"/>
                </a:solidFill>
              </a:rPr>
              <a:t> of </a:t>
            </a:r>
            <a:r>
              <a:rPr lang="tr-TR" sz="1100" b="1" dirty="0" err="1">
                <a:solidFill>
                  <a:srgbClr val="FF0000"/>
                </a:solidFill>
              </a:rPr>
              <a:t>Accidents</a:t>
            </a:r>
            <a:r>
              <a:rPr lang="tr-TR" sz="1100" b="1" dirty="0">
                <a:solidFill>
                  <a:srgbClr val="FF0000"/>
                </a:solidFill>
              </a:rPr>
              <a:t> </a:t>
            </a:r>
            <a:r>
              <a:rPr lang="tr-TR" sz="1100" b="1" dirty="0" err="1">
                <a:solidFill>
                  <a:srgbClr val="FF0000"/>
                </a:solidFill>
              </a:rPr>
              <a:t>According</a:t>
            </a:r>
            <a:r>
              <a:rPr lang="tr-TR" sz="1100" b="1" dirty="0">
                <a:solidFill>
                  <a:srgbClr val="FF0000"/>
                </a:solidFill>
              </a:rPr>
              <a:t> </a:t>
            </a:r>
            <a:r>
              <a:rPr lang="tr-TR" sz="1100" b="1" dirty="0" err="1">
                <a:solidFill>
                  <a:srgbClr val="FF0000"/>
                </a:solidFill>
              </a:rPr>
              <a:t>to</a:t>
            </a:r>
            <a:r>
              <a:rPr lang="tr-TR" sz="1100" b="1" dirty="0">
                <a:solidFill>
                  <a:srgbClr val="FF0000"/>
                </a:solidFill>
              </a:rPr>
              <a:t> </a:t>
            </a:r>
            <a:r>
              <a:rPr lang="tr-TR" sz="1100" b="1" dirty="0" err="1">
                <a:solidFill>
                  <a:srgbClr val="FF0000"/>
                </a:solidFill>
              </a:rPr>
              <a:t>Type</a:t>
            </a:r>
            <a:r>
              <a:rPr lang="tr-TR" sz="1100" b="1" dirty="0">
                <a:solidFill>
                  <a:srgbClr val="FF0000"/>
                </a:solidFill>
              </a:rPr>
              <a:t> of </a:t>
            </a:r>
            <a:r>
              <a:rPr lang="tr-TR" sz="1100" b="1" dirty="0" err="1">
                <a:solidFill>
                  <a:srgbClr val="FF0000"/>
                </a:solidFill>
              </a:rPr>
              <a:t>Collision</a:t>
            </a:r>
            <a:r>
              <a:rPr lang="tr-TR" sz="1100" b="1" dirty="0">
                <a:solidFill>
                  <a:srgbClr val="FF0000"/>
                </a:solidFill>
              </a:rPr>
              <a:t> </a:t>
            </a:r>
            <a:r>
              <a:rPr lang="tr-TR" sz="1100" b="1" dirty="0" err="1">
                <a:solidFill>
                  <a:srgbClr val="FF0000"/>
                </a:solidFill>
              </a:rPr>
              <a:t>Chart</a:t>
            </a:r>
            <a:r>
              <a:rPr lang="tr-TR" sz="1100" b="1" dirty="0">
                <a:solidFill>
                  <a:srgbClr val="FF0000"/>
                </a:solidFill>
              </a:rPr>
              <a:t> </a:t>
            </a:r>
            <a:r>
              <a:rPr lang="tr-TR" sz="1100" b="1" dirty="0" smtClean="0">
                <a:solidFill>
                  <a:srgbClr val="FF0000"/>
                </a:solidFill>
              </a:rPr>
              <a:t>//   </a:t>
            </a:r>
            <a:r>
              <a:rPr lang="tr-TR" sz="1100" b="1" dirty="0">
                <a:solidFill>
                  <a:srgbClr val="FF0000"/>
                </a:solidFill>
              </a:rPr>
              <a:t>Kazaların Oluş Biçimine Göre Yıllara Dağılımı Grafiği</a:t>
            </a:r>
          </a:p>
        </c:rich>
      </c:tx>
      <c:layout>
        <c:manualLayout>
          <c:xMode val="edge"/>
          <c:yMode val="edge"/>
          <c:x val="9.034866903100304E-2"/>
          <c:y val="1.0280970005472415E-2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5.6549256266719285E-2"/>
          <c:y val="8.7341826135919037E-2"/>
          <c:w val="0.81343784682557974"/>
          <c:h val="0.77468402311859963"/>
        </c:manualLayout>
      </c:layout>
      <c:barChart>
        <c:barDir val="col"/>
        <c:grouping val="clustered"/>
        <c:ser>
          <c:idx val="0"/>
          <c:order val="0"/>
          <c:tx>
            <c:strRef>
              <c:f>'Kazaların Oluş Şekline Göre'!$A$7</c:f>
              <c:strCache>
                <c:ptCount val="1"/>
                <c:pt idx="0">
                  <c:v>Collision with stopped car / Duran Araca Çarpma</c:v>
                </c:pt>
              </c:strCache>
            </c:strRef>
          </c:tx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Lbls>
            <c:spPr>
              <a:noFill/>
              <a:ln w="25400">
                <a:noFill/>
              </a:ln>
            </c:spPr>
            <c:txPr>
              <a:bodyPr rot="-5400000" vert="horz"/>
              <a:lstStyle/>
              <a:p>
                <a:pPr algn="ctr">
                  <a:defRPr/>
                </a:pPr>
                <a:endParaRPr lang="tr-TR"/>
              </a:p>
            </c:txPr>
            <c:showVal val="1"/>
          </c:dLbls>
          <c:cat>
            <c:strRef>
              <c:f>'Kazaların Oluş Şekline Göre'!$B$3:$J$6</c:f>
              <c:strCache>
                <c:ptCount val="9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</c:strCache>
            </c:strRef>
          </c:cat>
          <c:val>
            <c:numRef>
              <c:f>'Kazaların Oluş Şekline Göre'!$B$7:$J$7</c:f>
              <c:numCache>
                <c:formatCode>General</c:formatCode>
                <c:ptCount val="9"/>
                <c:pt idx="0">
                  <c:v>1</c:v>
                </c:pt>
                <c:pt idx="2">
                  <c:v>17</c:v>
                </c:pt>
                <c:pt idx="3">
                  <c:v>280</c:v>
                </c:pt>
                <c:pt idx="4">
                  <c:v>303</c:v>
                </c:pt>
                <c:pt idx="5">
                  <c:v>302</c:v>
                </c:pt>
                <c:pt idx="6">
                  <c:v>503</c:v>
                </c:pt>
                <c:pt idx="7">
                  <c:v>415</c:v>
                </c:pt>
                <c:pt idx="8">
                  <c:v>386</c:v>
                </c:pt>
              </c:numCache>
            </c:numRef>
          </c:val>
        </c:ser>
        <c:ser>
          <c:idx val="1"/>
          <c:order val="1"/>
          <c:tx>
            <c:strRef>
              <c:f>'Kazaların Oluş Şekline Göre'!$A$8</c:f>
              <c:strCache>
                <c:ptCount val="1"/>
                <c:pt idx="0">
                  <c:v>Head on collision / Karşılıklı Çarpışma</c:v>
                </c:pt>
              </c:strCache>
            </c:strRef>
          </c:tx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dLbls>
            <c:spPr>
              <a:noFill/>
              <a:ln w="25400">
                <a:noFill/>
              </a:ln>
            </c:spPr>
            <c:txPr>
              <a:bodyPr rot="-5400000" vert="horz"/>
              <a:lstStyle/>
              <a:p>
                <a:pPr algn="ctr">
                  <a:defRPr/>
                </a:pPr>
                <a:endParaRPr lang="tr-TR"/>
              </a:p>
            </c:txPr>
            <c:showVal val="1"/>
          </c:dLbls>
          <c:cat>
            <c:strRef>
              <c:f>'Kazaların Oluş Şekline Göre'!$B$3:$J$6</c:f>
              <c:strCache>
                <c:ptCount val="9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</c:strCache>
            </c:strRef>
          </c:cat>
          <c:val>
            <c:numRef>
              <c:f>'Kazaların Oluş Şekline Göre'!$B$8:$J$8</c:f>
              <c:numCache>
                <c:formatCode>General</c:formatCode>
                <c:ptCount val="9"/>
                <c:pt idx="1">
                  <c:v>4</c:v>
                </c:pt>
                <c:pt idx="2">
                  <c:v>25</c:v>
                </c:pt>
                <c:pt idx="3">
                  <c:v>370</c:v>
                </c:pt>
                <c:pt idx="4">
                  <c:v>324</c:v>
                </c:pt>
                <c:pt idx="5">
                  <c:v>379</c:v>
                </c:pt>
                <c:pt idx="6">
                  <c:v>403</c:v>
                </c:pt>
                <c:pt idx="7">
                  <c:v>333</c:v>
                </c:pt>
                <c:pt idx="8">
                  <c:v>267</c:v>
                </c:pt>
              </c:numCache>
            </c:numRef>
          </c:val>
        </c:ser>
        <c:ser>
          <c:idx val="2"/>
          <c:order val="2"/>
          <c:tx>
            <c:strRef>
              <c:f>'Kazaların Oluş Şekline Göre'!$A$9</c:f>
              <c:strCache>
                <c:ptCount val="1"/>
                <c:pt idx="0">
                  <c:v>Hit animal /Hayvana Çarpma</c:v>
                </c:pt>
              </c:strCache>
            </c:strRef>
          </c:tx>
          <c:spPr>
            <a:solidFill>
              <a:srgbClr val="FFFFCC"/>
            </a:solidFill>
            <a:ln w="12700">
              <a:solidFill>
                <a:srgbClr val="000000"/>
              </a:solidFill>
              <a:prstDash val="solid"/>
            </a:ln>
          </c:spPr>
          <c:dLbls>
            <c:spPr>
              <a:noFill/>
              <a:ln w="25400">
                <a:noFill/>
              </a:ln>
            </c:spPr>
            <c:txPr>
              <a:bodyPr rot="-5400000" vert="horz"/>
              <a:lstStyle/>
              <a:p>
                <a:pPr algn="ctr">
                  <a:defRPr/>
                </a:pPr>
                <a:endParaRPr lang="tr-TR"/>
              </a:p>
            </c:txPr>
            <c:showVal val="1"/>
          </c:dLbls>
          <c:cat>
            <c:strRef>
              <c:f>'Kazaların Oluş Şekline Göre'!$B$3:$J$6</c:f>
              <c:strCache>
                <c:ptCount val="9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</c:strCache>
            </c:strRef>
          </c:cat>
          <c:val>
            <c:numRef>
              <c:f>'Kazaların Oluş Şekline Göre'!$B$9:$J$9</c:f>
              <c:numCache>
                <c:formatCode>General</c:formatCode>
                <c:ptCount val="9"/>
                <c:pt idx="3">
                  <c:v>21</c:v>
                </c:pt>
                <c:pt idx="4">
                  <c:v>14</c:v>
                </c:pt>
                <c:pt idx="5">
                  <c:v>19</c:v>
                </c:pt>
                <c:pt idx="6">
                  <c:v>41</c:v>
                </c:pt>
                <c:pt idx="7">
                  <c:v>22</c:v>
                </c:pt>
                <c:pt idx="8">
                  <c:v>33</c:v>
                </c:pt>
              </c:numCache>
            </c:numRef>
          </c:val>
        </c:ser>
        <c:ser>
          <c:idx val="3"/>
          <c:order val="3"/>
          <c:tx>
            <c:strRef>
              <c:f>'Kazaların Oluş Şekline Göre'!$A$10</c:f>
              <c:strCache>
                <c:ptCount val="1"/>
                <c:pt idx="0">
                  <c:v>Hit pedestrian / Yayaya Çarpma</c:v>
                </c:pt>
              </c:strCache>
            </c:strRef>
          </c:tx>
          <c:spPr>
            <a:solidFill>
              <a:srgbClr val="CCFFFF"/>
            </a:solidFill>
            <a:ln w="12700">
              <a:solidFill>
                <a:srgbClr val="000000"/>
              </a:solidFill>
              <a:prstDash val="solid"/>
            </a:ln>
          </c:spPr>
          <c:dLbls>
            <c:spPr>
              <a:noFill/>
              <a:ln w="25400">
                <a:noFill/>
              </a:ln>
            </c:spPr>
            <c:txPr>
              <a:bodyPr rot="-5400000" vert="horz"/>
              <a:lstStyle/>
              <a:p>
                <a:pPr algn="ctr">
                  <a:defRPr/>
                </a:pPr>
                <a:endParaRPr lang="tr-TR"/>
              </a:p>
            </c:txPr>
            <c:showVal val="1"/>
          </c:dLbls>
          <c:cat>
            <c:strRef>
              <c:f>'Kazaların Oluş Şekline Göre'!$B$3:$J$6</c:f>
              <c:strCache>
                <c:ptCount val="9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</c:strCache>
            </c:strRef>
          </c:cat>
          <c:val>
            <c:numRef>
              <c:f>'Kazaların Oluş Şekline Göre'!$B$10:$J$10</c:f>
              <c:numCache>
                <c:formatCode>General</c:formatCode>
                <c:ptCount val="9"/>
                <c:pt idx="1">
                  <c:v>1</c:v>
                </c:pt>
                <c:pt idx="2">
                  <c:v>1</c:v>
                </c:pt>
                <c:pt idx="3">
                  <c:v>125</c:v>
                </c:pt>
                <c:pt idx="4">
                  <c:v>111</c:v>
                </c:pt>
                <c:pt idx="5">
                  <c:v>99</c:v>
                </c:pt>
                <c:pt idx="6">
                  <c:v>96</c:v>
                </c:pt>
                <c:pt idx="7">
                  <c:v>95</c:v>
                </c:pt>
                <c:pt idx="8">
                  <c:v>70</c:v>
                </c:pt>
              </c:numCache>
            </c:numRef>
          </c:val>
        </c:ser>
        <c:ser>
          <c:idx val="4"/>
          <c:order val="4"/>
          <c:tx>
            <c:strRef>
              <c:f>'Kazaların Oluş Şekline Göre'!$A$11</c:f>
              <c:strCache>
                <c:ptCount val="1"/>
                <c:pt idx="0">
                  <c:v>Lost conrtol and left the road / Kontrolu Kaybetme ve Yoldan Çıkma</c:v>
                </c:pt>
              </c:strCache>
            </c:strRef>
          </c:tx>
          <c:dLbls>
            <c:spPr>
              <a:noFill/>
              <a:ln w="2540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tr-TR"/>
              </a:p>
            </c:txPr>
            <c:showVal val="1"/>
          </c:dLbls>
          <c:cat>
            <c:strRef>
              <c:f>'Kazaların Oluş Şekline Göre'!$B$3:$J$6</c:f>
              <c:strCache>
                <c:ptCount val="9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</c:strCache>
            </c:strRef>
          </c:cat>
          <c:val>
            <c:numRef>
              <c:f>'Kazaların Oluş Şekline Göre'!$B$11:$J$11</c:f>
              <c:numCache>
                <c:formatCode>General</c:formatCode>
                <c:ptCount val="9"/>
                <c:pt idx="1">
                  <c:v>1</c:v>
                </c:pt>
                <c:pt idx="2">
                  <c:v>7</c:v>
                </c:pt>
                <c:pt idx="3">
                  <c:v>712</c:v>
                </c:pt>
                <c:pt idx="4">
                  <c:v>722</c:v>
                </c:pt>
                <c:pt idx="5">
                  <c:v>786</c:v>
                </c:pt>
                <c:pt idx="6">
                  <c:v>992</c:v>
                </c:pt>
                <c:pt idx="7">
                  <c:v>1044</c:v>
                </c:pt>
                <c:pt idx="8">
                  <c:v>1006</c:v>
                </c:pt>
              </c:numCache>
            </c:numRef>
          </c:val>
        </c:ser>
        <c:ser>
          <c:idx val="5"/>
          <c:order val="5"/>
          <c:tx>
            <c:strRef>
              <c:f>'Kazaların Oluş Şekline Göre'!$A$12</c:f>
              <c:strCache>
                <c:ptCount val="1"/>
                <c:pt idx="0">
                  <c:v>Other / Diğer</c:v>
                </c:pt>
              </c:strCache>
            </c:strRef>
          </c:tx>
          <c:dLbls>
            <c:spPr>
              <a:noFill/>
              <a:ln w="2540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tr-TR"/>
              </a:p>
            </c:txPr>
            <c:showVal val="1"/>
          </c:dLbls>
          <c:cat>
            <c:strRef>
              <c:f>'Kazaların Oluş Şekline Göre'!$B$3:$J$6</c:f>
              <c:strCache>
                <c:ptCount val="9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</c:strCache>
            </c:strRef>
          </c:cat>
          <c:val>
            <c:numRef>
              <c:f>'Kazaların Oluş Şekline Göre'!$B$12:$J$12</c:f>
              <c:numCache>
                <c:formatCode>General</c:formatCode>
                <c:ptCount val="9"/>
                <c:pt idx="0">
                  <c:v>1</c:v>
                </c:pt>
                <c:pt idx="3">
                  <c:v>197</c:v>
                </c:pt>
                <c:pt idx="4">
                  <c:v>327</c:v>
                </c:pt>
                <c:pt idx="5">
                  <c:v>466</c:v>
                </c:pt>
                <c:pt idx="6">
                  <c:v>406</c:v>
                </c:pt>
                <c:pt idx="7">
                  <c:v>182</c:v>
                </c:pt>
                <c:pt idx="8">
                  <c:v>370</c:v>
                </c:pt>
              </c:numCache>
            </c:numRef>
          </c:val>
        </c:ser>
        <c:ser>
          <c:idx val="6"/>
          <c:order val="6"/>
          <c:tx>
            <c:strRef>
              <c:f>'Kazaların Oluş Şekline Göre'!$A$13</c:f>
              <c:strCache>
                <c:ptCount val="1"/>
                <c:pt idx="0">
                  <c:v>Rear Collision /Arkadan Çarpma</c:v>
                </c:pt>
              </c:strCache>
            </c:strRef>
          </c:tx>
          <c:dLbls>
            <c:spPr>
              <a:noFill/>
              <a:ln w="2540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tr-TR"/>
              </a:p>
            </c:txPr>
            <c:showVal val="1"/>
          </c:dLbls>
          <c:cat>
            <c:strRef>
              <c:f>'Kazaların Oluş Şekline Göre'!$B$3:$J$6</c:f>
              <c:strCache>
                <c:ptCount val="9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</c:strCache>
            </c:strRef>
          </c:cat>
          <c:val>
            <c:numRef>
              <c:f>'Kazaların Oluş Şekline Göre'!$B$13:$J$13</c:f>
              <c:numCache>
                <c:formatCode>General</c:formatCode>
                <c:ptCount val="9"/>
                <c:pt idx="1">
                  <c:v>48</c:v>
                </c:pt>
                <c:pt idx="2">
                  <c:v>39</c:v>
                </c:pt>
                <c:pt idx="3">
                  <c:v>656</c:v>
                </c:pt>
                <c:pt idx="4">
                  <c:v>695</c:v>
                </c:pt>
                <c:pt idx="5">
                  <c:v>858</c:v>
                </c:pt>
                <c:pt idx="6">
                  <c:v>1097</c:v>
                </c:pt>
                <c:pt idx="7">
                  <c:v>898</c:v>
                </c:pt>
                <c:pt idx="8">
                  <c:v>1107</c:v>
                </c:pt>
              </c:numCache>
            </c:numRef>
          </c:val>
        </c:ser>
        <c:ser>
          <c:idx val="7"/>
          <c:order val="7"/>
          <c:tx>
            <c:strRef>
              <c:f>'Kazaların Oluş Şekline Göre'!$A$14</c:f>
              <c:strCache>
                <c:ptCount val="1"/>
                <c:pt idx="0">
                  <c:v>Side Collision / Yandan Çarpma</c:v>
                </c:pt>
              </c:strCache>
            </c:strRef>
          </c:tx>
          <c:dLbls>
            <c:spPr>
              <a:noFill/>
              <a:ln w="2540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tr-TR"/>
              </a:p>
            </c:txPr>
            <c:showVal val="1"/>
          </c:dLbls>
          <c:cat>
            <c:strRef>
              <c:f>'Kazaların Oluş Şekline Göre'!$B$3:$J$6</c:f>
              <c:strCache>
                <c:ptCount val="9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</c:strCache>
            </c:strRef>
          </c:cat>
          <c:val>
            <c:numRef>
              <c:f>'Kazaların Oluş Şekline Göre'!$B$14:$J$14</c:f>
              <c:numCache>
                <c:formatCode>General</c:formatCode>
                <c:ptCount val="9"/>
                <c:pt idx="1">
                  <c:v>69</c:v>
                </c:pt>
                <c:pt idx="2">
                  <c:v>75</c:v>
                </c:pt>
                <c:pt idx="3">
                  <c:v>894</c:v>
                </c:pt>
                <c:pt idx="4">
                  <c:v>908</c:v>
                </c:pt>
                <c:pt idx="5">
                  <c:v>833</c:v>
                </c:pt>
                <c:pt idx="6">
                  <c:v>1045</c:v>
                </c:pt>
                <c:pt idx="7">
                  <c:v>983</c:v>
                </c:pt>
                <c:pt idx="8">
                  <c:v>1221</c:v>
                </c:pt>
              </c:numCache>
            </c:numRef>
          </c:val>
        </c:ser>
        <c:ser>
          <c:idx val="8"/>
          <c:order val="8"/>
          <c:tx>
            <c:strRef>
              <c:f>'Kazaların Oluş Şekline Göre'!$A$15</c:f>
              <c:strCache>
                <c:ptCount val="1"/>
                <c:pt idx="0">
                  <c:v>Unidentified / Tanımlanmamış</c:v>
                </c:pt>
              </c:strCache>
            </c:strRef>
          </c:tx>
          <c:dLbls>
            <c:spPr>
              <a:noFill/>
              <a:ln w="2540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tr-TR"/>
              </a:p>
            </c:txPr>
            <c:showVal val="1"/>
          </c:dLbls>
          <c:cat>
            <c:strRef>
              <c:f>'Kazaların Oluş Şekline Göre'!$B$3:$J$6</c:f>
              <c:strCache>
                <c:ptCount val="9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</c:strCache>
            </c:strRef>
          </c:cat>
          <c:val>
            <c:numRef>
              <c:f>'Kazaların Oluş Şekline Göre'!$B$15:$J$15</c:f>
              <c:numCache>
                <c:formatCode>General</c:formatCode>
                <c:ptCount val="9"/>
              </c:numCache>
            </c:numRef>
          </c:val>
        </c:ser>
        <c:axId val="79540992"/>
        <c:axId val="79542912"/>
      </c:barChart>
      <c:catAx>
        <c:axId val="7954099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900">
                    <a:solidFill>
                      <a:srgbClr val="FF0000"/>
                    </a:solidFill>
                  </a:defRPr>
                </a:pPr>
                <a:r>
                  <a:rPr lang="tr-TR" sz="900">
                    <a:solidFill>
                      <a:srgbClr val="FF0000"/>
                    </a:solidFill>
                  </a:rPr>
                  <a:t>Year/Yıl</a:t>
                </a:r>
              </a:p>
              <a:p>
                <a:pPr>
                  <a:defRPr sz="900">
                    <a:solidFill>
                      <a:srgbClr val="FF0000"/>
                    </a:solidFill>
                  </a:defRPr>
                </a:pPr>
                <a:r>
                  <a:rPr lang="tr-TR" sz="900">
                    <a:solidFill>
                      <a:srgbClr val="FF0000"/>
                    </a:solidFill>
                  </a:rPr>
                  <a:t>Collision Type/ Kaza Oluş Biçimi</a:t>
                </a:r>
              </a:p>
            </c:rich>
          </c:tx>
          <c:layout>
            <c:manualLayout>
              <c:xMode val="edge"/>
              <c:yMode val="edge"/>
              <c:x val="0.41566302701588287"/>
              <c:y val="0.95443091737426633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/>
            </a:pPr>
            <a:endParaRPr lang="tr-TR"/>
          </a:p>
        </c:txPr>
        <c:crossAx val="79542912"/>
        <c:crosses val="autoZero"/>
        <c:auto val="1"/>
        <c:lblAlgn val="ctr"/>
        <c:lblOffset val="100"/>
        <c:tickLblSkip val="1"/>
        <c:tickMarkSkip val="1"/>
      </c:catAx>
      <c:valAx>
        <c:axId val="79542912"/>
        <c:scaling>
          <c:orientation val="minMax"/>
          <c:max val="3000"/>
          <c:min val="0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100">
                    <a:solidFill>
                      <a:srgbClr val="FF0000"/>
                    </a:solidFill>
                  </a:defRPr>
                </a:pPr>
                <a:r>
                  <a:rPr lang="tr-TR" sz="1100">
                    <a:solidFill>
                      <a:srgbClr val="FF0000"/>
                    </a:solidFill>
                  </a:rPr>
                  <a:t>Number of Accident</a:t>
                </a:r>
              </a:p>
            </c:rich>
          </c:tx>
          <c:layout>
            <c:manualLayout>
              <c:xMode val="edge"/>
              <c:yMode val="edge"/>
              <c:x val="4.2755308588829965E-3"/>
              <c:y val="0.39608691710138283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tr-TR"/>
          </a:p>
        </c:txPr>
        <c:crossAx val="79540992"/>
        <c:crosses val="autoZero"/>
        <c:crossBetween val="between"/>
        <c:majorUnit val="500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7495592251180698"/>
          <c:y val="8.0919936338938486E-2"/>
          <c:w val="0.11178168312682607"/>
          <c:h val="0.91908006366106154"/>
        </c:manualLayout>
      </c:layout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800"/>
          </a:pPr>
          <a:endParaRPr lang="tr-TR"/>
        </a:p>
      </c:txPr>
    </c:legend>
    <c:plotVisOnly val="1"/>
    <c:dispBlanksAs val="gap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6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tr-TR"/>
    </a:p>
  </c:txPr>
  <c:externalData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r-TR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tr-TR" sz="1400" b="1" i="0" u="none" strike="noStrike" baseline="0">
                <a:solidFill>
                  <a:srgbClr val="000000"/>
                </a:solidFill>
                <a:latin typeface="Arial"/>
                <a:cs typeface="Arial"/>
              </a:rPr>
              <a:t>Yearly Number of Accidents According to Reason of Collision Chart   /</a:t>
            </a:r>
            <a:r>
              <a:rPr lang="tr-TR" sz="1000" b="1" i="0" u="none" strike="noStrike" baseline="0">
                <a:solidFill>
                  <a:srgbClr val="000000"/>
                </a:solidFill>
                <a:latin typeface="Arial"/>
                <a:cs typeface="Arial"/>
              </a:rPr>
              <a:t> Kazaların Nedenine Göre Yıllara Dağılımı Grafiği</a:t>
            </a:r>
          </a:p>
        </c:rich>
      </c:tx>
      <c:layout>
        <c:manualLayout>
          <c:xMode val="edge"/>
          <c:yMode val="edge"/>
          <c:x val="0.27208857254764757"/>
          <c:y val="1.1392467694115709E-2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3.2590058281781471E-2"/>
          <c:y val="5.3019145802650866E-2"/>
          <c:w val="0.86063482857283946"/>
          <c:h val="0.84977908689249471"/>
        </c:manualLayout>
      </c:layout>
      <c:barChart>
        <c:barDir val="col"/>
        <c:grouping val="clustered"/>
        <c:ser>
          <c:idx val="0"/>
          <c:order val="0"/>
          <c:tx>
            <c:strRef>
              <c:f>'Kazaların Nedenine Göre'!$A$7</c:f>
              <c:strCache>
                <c:ptCount val="1"/>
                <c:pt idx="0">
                  <c:v>Dikkatsiz sürüş</c:v>
                </c:pt>
              </c:strCache>
            </c:strRef>
          </c:tx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Lbls>
            <c:spPr>
              <a:noFill/>
              <a:ln w="25400">
                <a:noFill/>
              </a:ln>
            </c:spPr>
            <c:txPr>
              <a:bodyPr rot="-5400000" vert="horz"/>
              <a:lstStyle/>
              <a:p>
                <a:pPr algn="ctr">
                  <a:defRPr sz="8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tr-TR"/>
              </a:p>
            </c:txPr>
            <c:showVal val="1"/>
          </c:dLbls>
          <c:cat>
            <c:strRef>
              <c:f>'Kazaların Nedenine Göre'!$B$3:$J$6</c:f>
              <c:strCache>
                <c:ptCount val="9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</c:strCache>
            </c:strRef>
          </c:cat>
          <c:val>
            <c:numRef>
              <c:f>'Kazaların Nedenine Göre'!$B$7:$J$7</c:f>
              <c:numCache>
                <c:formatCode>General</c:formatCode>
                <c:ptCount val="9"/>
                <c:pt idx="0">
                  <c:v>392</c:v>
                </c:pt>
                <c:pt idx="1">
                  <c:v>454</c:v>
                </c:pt>
                <c:pt idx="2">
                  <c:v>524</c:v>
                </c:pt>
                <c:pt idx="3">
                  <c:v>448</c:v>
                </c:pt>
                <c:pt idx="4">
                  <c:v>711</c:v>
                </c:pt>
                <c:pt idx="5">
                  <c:v>1695</c:v>
                </c:pt>
                <c:pt idx="6">
                  <c:v>671</c:v>
                </c:pt>
                <c:pt idx="7">
                  <c:v>513</c:v>
                </c:pt>
                <c:pt idx="8">
                  <c:v>432</c:v>
                </c:pt>
              </c:numCache>
            </c:numRef>
          </c:val>
        </c:ser>
        <c:ser>
          <c:idx val="1"/>
          <c:order val="1"/>
          <c:tx>
            <c:strRef>
              <c:f>'Kazaların Nedenine Göre'!$A$8</c:f>
              <c:strCache>
                <c:ptCount val="1"/>
                <c:pt idx="0">
                  <c:v>Aşırı Sürat</c:v>
                </c:pt>
              </c:strCache>
            </c:strRef>
          </c:tx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dLbls>
            <c:spPr>
              <a:noFill/>
              <a:ln w="25400">
                <a:noFill/>
              </a:ln>
            </c:spPr>
            <c:txPr>
              <a:bodyPr rot="-5400000" vert="horz"/>
              <a:lstStyle/>
              <a:p>
                <a:pPr algn="ctr">
                  <a:defRPr sz="8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tr-TR"/>
              </a:p>
            </c:txPr>
            <c:showVal val="1"/>
          </c:dLbls>
          <c:cat>
            <c:strRef>
              <c:f>'Kazaların Nedenine Göre'!$B$3:$J$6</c:f>
              <c:strCache>
                <c:ptCount val="9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</c:strCache>
            </c:strRef>
          </c:cat>
          <c:val>
            <c:numRef>
              <c:f>'Kazaların Nedenine Göre'!$B$8:$J$8</c:f>
              <c:numCache>
                <c:formatCode>General</c:formatCode>
                <c:ptCount val="9"/>
                <c:pt idx="0">
                  <c:v>384</c:v>
                </c:pt>
                <c:pt idx="1">
                  <c:v>354</c:v>
                </c:pt>
                <c:pt idx="2">
                  <c:v>642</c:v>
                </c:pt>
                <c:pt idx="3">
                  <c:v>679</c:v>
                </c:pt>
                <c:pt idx="4">
                  <c:v>618</c:v>
                </c:pt>
                <c:pt idx="5">
                  <c:v>432</c:v>
                </c:pt>
                <c:pt idx="6">
                  <c:v>1045</c:v>
                </c:pt>
                <c:pt idx="7">
                  <c:v>1028</c:v>
                </c:pt>
                <c:pt idx="8">
                  <c:v>1235</c:v>
                </c:pt>
              </c:numCache>
            </c:numRef>
          </c:val>
        </c:ser>
        <c:ser>
          <c:idx val="2"/>
          <c:order val="2"/>
          <c:tx>
            <c:strRef>
              <c:f>'Kazaların Nedenine Göre'!$A$9</c:f>
              <c:strCache>
                <c:ptCount val="1"/>
                <c:pt idx="0">
                  <c:v>Alkollü içki tesiri altında araç sürmek</c:v>
                </c:pt>
              </c:strCache>
            </c:strRef>
          </c:tx>
          <c:spPr>
            <a:solidFill>
              <a:srgbClr val="FFFFCC"/>
            </a:solidFill>
            <a:ln w="12700">
              <a:solidFill>
                <a:srgbClr val="000000"/>
              </a:solidFill>
              <a:prstDash val="solid"/>
            </a:ln>
          </c:spPr>
          <c:dLbls>
            <c:spPr>
              <a:noFill/>
              <a:ln w="25400">
                <a:noFill/>
              </a:ln>
            </c:spPr>
            <c:txPr>
              <a:bodyPr rot="-5400000" vert="horz"/>
              <a:lstStyle/>
              <a:p>
                <a:pPr algn="ctr">
                  <a:defRPr sz="8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tr-TR"/>
              </a:p>
            </c:txPr>
            <c:showVal val="1"/>
          </c:dLbls>
          <c:cat>
            <c:strRef>
              <c:f>'Kazaların Nedenine Göre'!$B$3:$J$6</c:f>
              <c:strCache>
                <c:ptCount val="9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</c:strCache>
            </c:strRef>
          </c:cat>
          <c:val>
            <c:numRef>
              <c:f>'Kazaların Nedenine Göre'!$B$9:$J$9</c:f>
              <c:numCache>
                <c:formatCode>General</c:formatCode>
                <c:ptCount val="9"/>
                <c:pt idx="0">
                  <c:v>138</c:v>
                </c:pt>
                <c:pt idx="1">
                  <c:v>159</c:v>
                </c:pt>
                <c:pt idx="2">
                  <c:v>209</c:v>
                </c:pt>
                <c:pt idx="3">
                  <c:v>194</c:v>
                </c:pt>
                <c:pt idx="4">
                  <c:v>158</c:v>
                </c:pt>
                <c:pt idx="5">
                  <c:v>161</c:v>
                </c:pt>
                <c:pt idx="6">
                  <c:v>182</c:v>
                </c:pt>
                <c:pt idx="7">
                  <c:v>198</c:v>
                </c:pt>
                <c:pt idx="8">
                  <c:v>171</c:v>
                </c:pt>
              </c:numCache>
            </c:numRef>
          </c:val>
        </c:ser>
        <c:ser>
          <c:idx val="3"/>
          <c:order val="3"/>
          <c:tx>
            <c:strRef>
              <c:f>'Kazaların Nedenine Göre'!$A$10</c:f>
              <c:strCache>
                <c:ptCount val="1"/>
                <c:pt idx="0">
                  <c:v>Kavşakta durmamak</c:v>
                </c:pt>
              </c:strCache>
            </c:strRef>
          </c:tx>
          <c:spPr>
            <a:solidFill>
              <a:srgbClr val="CCFFFF"/>
            </a:solidFill>
            <a:ln w="12700">
              <a:solidFill>
                <a:srgbClr val="000000"/>
              </a:solidFill>
              <a:prstDash val="solid"/>
            </a:ln>
          </c:spPr>
          <c:dLbls>
            <c:spPr>
              <a:noFill/>
              <a:ln w="25400">
                <a:noFill/>
              </a:ln>
            </c:spPr>
            <c:txPr>
              <a:bodyPr rot="-5400000" vert="horz"/>
              <a:lstStyle/>
              <a:p>
                <a:pPr algn="ctr">
                  <a:defRPr sz="8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tr-TR"/>
              </a:p>
            </c:txPr>
            <c:showVal val="1"/>
          </c:dLbls>
          <c:cat>
            <c:strRef>
              <c:f>'Kazaların Nedenine Göre'!$B$3:$J$6</c:f>
              <c:strCache>
                <c:ptCount val="9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</c:strCache>
            </c:strRef>
          </c:cat>
          <c:val>
            <c:numRef>
              <c:f>'Kazaların Nedenine Göre'!$B$10:$J$10</c:f>
              <c:numCache>
                <c:formatCode>General</c:formatCode>
                <c:ptCount val="9"/>
                <c:pt idx="0">
                  <c:v>472</c:v>
                </c:pt>
                <c:pt idx="1">
                  <c:v>450</c:v>
                </c:pt>
                <c:pt idx="2">
                  <c:v>474</c:v>
                </c:pt>
                <c:pt idx="3">
                  <c:v>487</c:v>
                </c:pt>
                <c:pt idx="4">
                  <c:v>454</c:v>
                </c:pt>
                <c:pt idx="5">
                  <c:v>381</c:v>
                </c:pt>
                <c:pt idx="6">
                  <c:v>663</c:v>
                </c:pt>
                <c:pt idx="7">
                  <c:v>582</c:v>
                </c:pt>
                <c:pt idx="8">
                  <c:v>566</c:v>
                </c:pt>
              </c:numCache>
            </c:numRef>
          </c:val>
        </c:ser>
        <c:ser>
          <c:idx val="4"/>
          <c:order val="4"/>
          <c:tx>
            <c:strRef>
              <c:f>'Kazaların Nedenine Göre'!$A$11</c:f>
              <c:strCache>
                <c:ptCount val="1"/>
                <c:pt idx="0">
                  <c:v>Yolun solunu tutmamak</c:v>
                </c:pt>
              </c:strCache>
            </c:strRef>
          </c:tx>
          <c:dLbls>
            <c:spPr>
              <a:noFill/>
              <a:ln w="2540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tr-TR"/>
              </a:p>
            </c:txPr>
            <c:showVal val="1"/>
          </c:dLbls>
          <c:cat>
            <c:strRef>
              <c:f>'Kazaların Nedenine Göre'!$B$3:$J$6</c:f>
              <c:strCache>
                <c:ptCount val="9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</c:strCache>
            </c:strRef>
          </c:cat>
          <c:val>
            <c:numRef>
              <c:f>'Kazaların Nedenine Göre'!$B$11:$J$11</c:f>
              <c:numCache>
                <c:formatCode>General</c:formatCode>
                <c:ptCount val="9"/>
                <c:pt idx="0">
                  <c:v>177</c:v>
                </c:pt>
                <c:pt idx="1">
                  <c:v>201</c:v>
                </c:pt>
                <c:pt idx="2">
                  <c:v>194</c:v>
                </c:pt>
                <c:pt idx="3">
                  <c:v>233</c:v>
                </c:pt>
                <c:pt idx="4">
                  <c:v>213</c:v>
                </c:pt>
                <c:pt idx="5">
                  <c:v>152</c:v>
                </c:pt>
                <c:pt idx="6">
                  <c:v>184</c:v>
                </c:pt>
                <c:pt idx="7">
                  <c:v>183</c:v>
                </c:pt>
                <c:pt idx="8">
                  <c:v>215</c:v>
                </c:pt>
              </c:numCache>
            </c:numRef>
          </c:val>
        </c:ser>
        <c:ser>
          <c:idx val="5"/>
          <c:order val="5"/>
          <c:tx>
            <c:strRef>
              <c:f>'Kazaların Nedenine Göre'!$A$12</c:f>
              <c:strCache>
                <c:ptCount val="1"/>
                <c:pt idx="0">
                  <c:v>Yakın Takip</c:v>
                </c:pt>
              </c:strCache>
            </c:strRef>
          </c:tx>
          <c:dLbls>
            <c:spPr>
              <a:noFill/>
              <a:ln w="2540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tr-TR"/>
              </a:p>
            </c:txPr>
            <c:showVal val="1"/>
          </c:dLbls>
          <c:cat>
            <c:strRef>
              <c:f>'Kazaların Nedenine Göre'!$B$3:$J$6</c:f>
              <c:strCache>
                <c:ptCount val="9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</c:strCache>
            </c:strRef>
          </c:cat>
          <c:val>
            <c:numRef>
              <c:f>'Kazaların Nedenine Göre'!$B$12:$J$12</c:f>
              <c:numCache>
                <c:formatCode>General</c:formatCode>
                <c:ptCount val="9"/>
                <c:pt idx="0">
                  <c:v>300</c:v>
                </c:pt>
                <c:pt idx="1">
                  <c:v>374</c:v>
                </c:pt>
                <c:pt idx="2">
                  <c:v>376</c:v>
                </c:pt>
                <c:pt idx="3">
                  <c:v>489</c:v>
                </c:pt>
                <c:pt idx="4">
                  <c:v>532</c:v>
                </c:pt>
                <c:pt idx="5">
                  <c:v>426</c:v>
                </c:pt>
                <c:pt idx="6">
                  <c:v>852</c:v>
                </c:pt>
                <c:pt idx="7">
                  <c:v>731</c:v>
                </c:pt>
                <c:pt idx="8">
                  <c:v>889</c:v>
                </c:pt>
              </c:numCache>
            </c:numRef>
          </c:val>
        </c:ser>
        <c:ser>
          <c:idx val="6"/>
          <c:order val="6"/>
          <c:tx>
            <c:strRef>
              <c:f>'Kazaların Nedenine Göre'!$A$13</c:f>
              <c:strCache>
                <c:ptCount val="1"/>
                <c:pt idx="0">
                  <c:v>Aşırı  geri sürüp kaza yapmak</c:v>
                </c:pt>
              </c:strCache>
            </c:strRef>
          </c:tx>
          <c:dLbls>
            <c:spPr>
              <a:noFill/>
              <a:ln w="2540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tr-TR"/>
              </a:p>
            </c:txPr>
            <c:showVal val="1"/>
          </c:dLbls>
          <c:cat>
            <c:strRef>
              <c:f>'Kazaların Nedenine Göre'!$B$3:$J$6</c:f>
              <c:strCache>
                <c:ptCount val="9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</c:strCache>
            </c:strRef>
          </c:cat>
          <c:val>
            <c:numRef>
              <c:f>'Kazaların Nedenine Göre'!$B$13:$J$13</c:f>
              <c:numCache>
                <c:formatCode>General</c:formatCode>
                <c:ptCount val="9"/>
                <c:pt idx="0">
                  <c:v>128</c:v>
                </c:pt>
                <c:pt idx="1">
                  <c:v>95</c:v>
                </c:pt>
                <c:pt idx="2">
                  <c:v>124</c:v>
                </c:pt>
                <c:pt idx="3">
                  <c:v>151</c:v>
                </c:pt>
                <c:pt idx="4">
                  <c:v>156</c:v>
                </c:pt>
                <c:pt idx="5">
                  <c:v>96</c:v>
                </c:pt>
                <c:pt idx="6">
                  <c:v>282</c:v>
                </c:pt>
                <c:pt idx="7">
                  <c:v>204</c:v>
                </c:pt>
                <c:pt idx="8">
                  <c:v>243</c:v>
                </c:pt>
              </c:numCache>
            </c:numRef>
          </c:val>
        </c:ser>
        <c:ser>
          <c:idx val="7"/>
          <c:order val="7"/>
          <c:tx>
            <c:strRef>
              <c:f>'Kazaların Nedenine Göre'!$A$14</c:f>
              <c:strCache>
                <c:ptCount val="1"/>
                <c:pt idx="0">
                  <c:v>Ani Kapı Açmak </c:v>
                </c:pt>
              </c:strCache>
            </c:strRef>
          </c:tx>
          <c:dLbls>
            <c:spPr>
              <a:noFill/>
              <a:ln w="2540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tr-TR"/>
              </a:p>
            </c:txPr>
            <c:showVal val="1"/>
          </c:dLbls>
          <c:cat>
            <c:strRef>
              <c:f>'Kazaların Nedenine Göre'!$B$3:$J$6</c:f>
              <c:strCache>
                <c:ptCount val="9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</c:strCache>
            </c:strRef>
          </c:cat>
          <c:val>
            <c:numRef>
              <c:f>'Kazaların Nedenine Göre'!$B$14:$J$14</c:f>
              <c:numCache>
                <c:formatCode>General</c:formatCode>
                <c:ptCount val="9"/>
                <c:pt idx="0">
                  <c:v>5</c:v>
                </c:pt>
                <c:pt idx="1">
                  <c:v>5</c:v>
                </c:pt>
                <c:pt idx="2">
                  <c:v>7</c:v>
                </c:pt>
                <c:pt idx="3">
                  <c:v>11</c:v>
                </c:pt>
                <c:pt idx="4">
                  <c:v>14</c:v>
                </c:pt>
                <c:pt idx="5">
                  <c:v>12</c:v>
                </c:pt>
                <c:pt idx="6">
                  <c:v>14</c:v>
                </c:pt>
                <c:pt idx="7">
                  <c:v>15</c:v>
                </c:pt>
                <c:pt idx="8">
                  <c:v>24</c:v>
                </c:pt>
              </c:numCache>
            </c:numRef>
          </c:val>
        </c:ser>
        <c:ser>
          <c:idx val="8"/>
          <c:order val="8"/>
          <c:tx>
            <c:strRef>
              <c:f>'Kazaların Nedenine Göre'!$A$15</c:f>
              <c:strCache>
                <c:ptCount val="1"/>
                <c:pt idx="0">
                  <c:v>Tehlikeli Mahalde Araç Geçmek </c:v>
                </c:pt>
              </c:strCache>
            </c:strRef>
          </c:tx>
          <c:dLbls>
            <c:spPr>
              <a:noFill/>
              <a:ln w="25400">
                <a:noFill/>
              </a:ln>
            </c:spPr>
            <c:txPr>
              <a:bodyPr rot="-5400000" vert="horz"/>
              <a:lstStyle/>
              <a:p>
                <a:pPr>
                  <a:defRPr/>
                </a:pPr>
                <a:endParaRPr lang="tr-TR"/>
              </a:p>
            </c:txPr>
            <c:showVal val="1"/>
          </c:dLbls>
          <c:cat>
            <c:strRef>
              <c:f>'Kazaların Nedenine Göre'!$B$3:$J$6</c:f>
              <c:strCache>
                <c:ptCount val="9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</c:strCache>
            </c:strRef>
          </c:cat>
          <c:val>
            <c:numRef>
              <c:f>'Kazaların Nedenine Göre'!$B$15:$J$15</c:f>
              <c:numCache>
                <c:formatCode>General</c:formatCode>
                <c:ptCount val="9"/>
                <c:pt idx="0">
                  <c:v>88</c:v>
                </c:pt>
                <c:pt idx="1">
                  <c:v>81</c:v>
                </c:pt>
                <c:pt idx="2">
                  <c:v>98</c:v>
                </c:pt>
                <c:pt idx="3">
                  <c:v>104</c:v>
                </c:pt>
                <c:pt idx="4">
                  <c:v>88</c:v>
                </c:pt>
                <c:pt idx="5">
                  <c:v>61</c:v>
                </c:pt>
                <c:pt idx="6">
                  <c:v>117</c:v>
                </c:pt>
                <c:pt idx="7">
                  <c:v>76</c:v>
                </c:pt>
                <c:pt idx="8">
                  <c:v>74</c:v>
                </c:pt>
              </c:numCache>
            </c:numRef>
          </c:val>
        </c:ser>
        <c:ser>
          <c:idx val="9"/>
          <c:order val="9"/>
          <c:tx>
            <c:strRef>
              <c:f>'Kazaların Nedenine Göre'!$A$16</c:f>
              <c:strCache>
                <c:ptCount val="1"/>
                <c:pt idx="0">
                  <c:v>Çemberde Öncelik Vermeme </c:v>
                </c:pt>
              </c:strCache>
            </c:strRef>
          </c:tx>
          <c:spPr>
            <a:solidFill>
              <a:srgbClr val="FF00FF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'Kazaların Nedenine Göre'!$B$3:$J$6</c:f>
              <c:strCache>
                <c:ptCount val="9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</c:strCache>
            </c:strRef>
          </c:cat>
          <c:val>
            <c:numRef>
              <c:f>'Kazaların Nedenine Göre'!$B$16:$J$16</c:f>
              <c:numCache>
                <c:formatCode>General</c:formatCode>
                <c:ptCount val="9"/>
                <c:pt idx="0">
                  <c:v>14</c:v>
                </c:pt>
                <c:pt idx="1">
                  <c:v>18</c:v>
                </c:pt>
                <c:pt idx="2">
                  <c:v>38</c:v>
                </c:pt>
                <c:pt idx="3">
                  <c:v>31</c:v>
                </c:pt>
                <c:pt idx="4">
                  <c:v>30</c:v>
                </c:pt>
                <c:pt idx="5">
                  <c:v>34</c:v>
                </c:pt>
                <c:pt idx="6">
                  <c:v>33</c:v>
                </c:pt>
                <c:pt idx="7">
                  <c:v>33</c:v>
                </c:pt>
                <c:pt idx="8">
                  <c:v>50</c:v>
                </c:pt>
              </c:numCache>
            </c:numRef>
          </c:val>
        </c:ser>
        <c:ser>
          <c:idx val="10"/>
          <c:order val="10"/>
          <c:tx>
            <c:strRef>
              <c:f>'Kazaların Nedenine Göre'!$A$17</c:f>
              <c:strCache>
                <c:ptCount val="1"/>
                <c:pt idx="0">
                  <c:v>Aracı Tehlikeli Terk Etme  </c:v>
                </c:pt>
              </c:strCache>
            </c:strRef>
          </c:tx>
          <c:spPr>
            <a:solidFill>
              <a:srgbClr val="FFFF00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'Kazaların Nedenine Göre'!$B$3:$J$6</c:f>
              <c:strCache>
                <c:ptCount val="9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</c:strCache>
            </c:strRef>
          </c:cat>
          <c:val>
            <c:numRef>
              <c:f>'Kazaların Nedenine Göre'!$B$17:$J$17</c:f>
              <c:numCache>
                <c:formatCode>General</c:formatCode>
                <c:ptCount val="9"/>
                <c:pt idx="0">
                  <c:v>9</c:v>
                </c:pt>
                <c:pt idx="1">
                  <c:v>4</c:v>
                </c:pt>
                <c:pt idx="2">
                  <c:v>7</c:v>
                </c:pt>
                <c:pt idx="3">
                  <c:v>9</c:v>
                </c:pt>
                <c:pt idx="4">
                  <c:v>5</c:v>
                </c:pt>
                <c:pt idx="5">
                  <c:v>7</c:v>
                </c:pt>
                <c:pt idx="6">
                  <c:v>16</c:v>
                </c:pt>
                <c:pt idx="7">
                  <c:v>16</c:v>
                </c:pt>
                <c:pt idx="8">
                  <c:v>15</c:v>
                </c:pt>
              </c:numCache>
            </c:numRef>
          </c:val>
        </c:ser>
        <c:ser>
          <c:idx val="11"/>
          <c:order val="11"/>
          <c:tx>
            <c:strRef>
              <c:f>'Kazaların Nedenine Göre'!$A$18</c:f>
              <c:strCache>
                <c:ptCount val="1"/>
                <c:pt idx="0">
                  <c:v>Ani Sağa Dönüş  </c:v>
                </c:pt>
              </c:strCache>
            </c:strRef>
          </c:tx>
          <c:spPr>
            <a:solidFill>
              <a:srgbClr val="00FFFF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'Kazaların Nedenine Göre'!$B$3:$J$6</c:f>
              <c:strCache>
                <c:ptCount val="9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</c:strCache>
            </c:strRef>
          </c:cat>
          <c:val>
            <c:numRef>
              <c:f>'Kazaların Nedenine Göre'!$B$18:$J$18</c:f>
              <c:numCache>
                <c:formatCode>General</c:formatCode>
                <c:ptCount val="9"/>
                <c:pt idx="0">
                  <c:v>53</c:v>
                </c:pt>
                <c:pt idx="1">
                  <c:v>57</c:v>
                </c:pt>
                <c:pt idx="2">
                  <c:v>70</c:v>
                </c:pt>
                <c:pt idx="3">
                  <c:v>99</c:v>
                </c:pt>
                <c:pt idx="4">
                  <c:v>106</c:v>
                </c:pt>
                <c:pt idx="5">
                  <c:v>46</c:v>
                </c:pt>
                <c:pt idx="6">
                  <c:v>58</c:v>
                </c:pt>
                <c:pt idx="7">
                  <c:v>57</c:v>
                </c:pt>
                <c:pt idx="8">
                  <c:v>125</c:v>
                </c:pt>
              </c:numCache>
            </c:numRef>
          </c:val>
        </c:ser>
        <c:ser>
          <c:idx val="12"/>
          <c:order val="12"/>
          <c:tx>
            <c:strRef>
              <c:f>'Kazaların Nedenine Göre'!$A$20</c:f>
              <c:strCache>
                <c:ptCount val="1"/>
                <c:pt idx="0">
                  <c:v>Kırmızı Işıkta Geçme  </c:v>
                </c:pt>
              </c:strCache>
            </c:strRef>
          </c:tx>
          <c:spPr>
            <a:solidFill>
              <a:srgbClr val="800080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'Kazaların Nedenine Göre'!$B$3:$J$6</c:f>
              <c:strCache>
                <c:ptCount val="9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</c:strCache>
            </c:strRef>
          </c:cat>
          <c:val>
            <c:numRef>
              <c:f>'Kazaların Nedenine Göre'!$B$20:$J$20</c:f>
              <c:numCache>
                <c:formatCode>General</c:formatCode>
                <c:ptCount val="9"/>
                <c:pt idx="0">
                  <c:v>47</c:v>
                </c:pt>
                <c:pt idx="1">
                  <c:v>45</c:v>
                </c:pt>
                <c:pt idx="2">
                  <c:v>49</c:v>
                </c:pt>
                <c:pt idx="3">
                  <c:v>34</c:v>
                </c:pt>
                <c:pt idx="4">
                  <c:v>36</c:v>
                </c:pt>
                <c:pt idx="5">
                  <c:v>50</c:v>
                </c:pt>
                <c:pt idx="6">
                  <c:v>56</c:v>
                </c:pt>
                <c:pt idx="7">
                  <c:v>40</c:v>
                </c:pt>
                <c:pt idx="8">
                  <c:v>44</c:v>
                </c:pt>
              </c:numCache>
            </c:numRef>
          </c:val>
        </c:ser>
        <c:ser>
          <c:idx val="13"/>
          <c:order val="13"/>
          <c:tx>
            <c:strRef>
              <c:f>'Kazaların Nedenine Göre'!$A$21</c:f>
              <c:strCache>
                <c:ptCount val="1"/>
                <c:pt idx="0">
                  <c:v>Tehlikeli Yük Taşıma</c:v>
                </c:pt>
              </c:strCache>
            </c:strRef>
          </c:tx>
          <c:spPr>
            <a:solidFill>
              <a:srgbClr val="800000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'Kazaların Nedenine Göre'!$B$3:$J$6</c:f>
              <c:strCache>
                <c:ptCount val="9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</c:strCache>
            </c:strRef>
          </c:cat>
          <c:val>
            <c:numRef>
              <c:f>'Kazaların Nedenine Göre'!$B$21:$J$21</c:f>
              <c:numCache>
                <c:formatCode>General</c:formatCode>
                <c:ptCount val="9"/>
                <c:pt idx="0">
                  <c:v>18</c:v>
                </c:pt>
                <c:pt idx="1">
                  <c:v>12</c:v>
                </c:pt>
                <c:pt idx="2">
                  <c:v>16</c:v>
                </c:pt>
                <c:pt idx="3">
                  <c:v>24</c:v>
                </c:pt>
                <c:pt idx="4">
                  <c:v>16</c:v>
                </c:pt>
                <c:pt idx="5">
                  <c:v>11</c:v>
                </c:pt>
                <c:pt idx="6">
                  <c:v>14</c:v>
                </c:pt>
                <c:pt idx="7">
                  <c:v>8</c:v>
                </c:pt>
                <c:pt idx="8">
                  <c:v>10</c:v>
                </c:pt>
              </c:numCache>
            </c:numRef>
          </c:val>
        </c:ser>
        <c:ser>
          <c:idx val="14"/>
          <c:order val="14"/>
          <c:tx>
            <c:strRef>
              <c:f>'Kazaların Nedenine Göre'!$A$22</c:f>
              <c:strCache>
                <c:ptCount val="1"/>
                <c:pt idx="0">
                  <c:v>Hatalı Şerit Değiştirme  </c:v>
                </c:pt>
              </c:strCache>
            </c:strRef>
          </c:tx>
          <c:spPr>
            <a:solidFill>
              <a:srgbClr val="008080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'Kazaların Nedenine Göre'!$B$3:$J$6</c:f>
              <c:strCache>
                <c:ptCount val="9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</c:strCache>
            </c:strRef>
          </c:cat>
          <c:val>
            <c:numRef>
              <c:f>'Kazaların Nedenine Göre'!$B$22:$J$22</c:f>
              <c:numCache>
                <c:formatCode>General</c:formatCode>
                <c:ptCount val="9"/>
                <c:pt idx="0">
                  <c:v>62</c:v>
                </c:pt>
                <c:pt idx="1">
                  <c:v>67</c:v>
                </c:pt>
                <c:pt idx="2">
                  <c:v>65</c:v>
                </c:pt>
                <c:pt idx="3">
                  <c:v>82</c:v>
                </c:pt>
                <c:pt idx="4">
                  <c:v>93</c:v>
                </c:pt>
                <c:pt idx="5">
                  <c:v>70</c:v>
                </c:pt>
                <c:pt idx="6">
                  <c:v>138</c:v>
                </c:pt>
                <c:pt idx="7">
                  <c:v>95</c:v>
                </c:pt>
                <c:pt idx="8">
                  <c:v>129</c:v>
                </c:pt>
              </c:numCache>
            </c:numRef>
          </c:val>
        </c:ser>
        <c:ser>
          <c:idx val="15"/>
          <c:order val="15"/>
          <c:tx>
            <c:strRef>
              <c:f>'Kazaların Nedenine Göre'!$A$23</c:f>
              <c:strCache>
                <c:ptCount val="1"/>
                <c:pt idx="0">
                  <c:v>Trafik Levhasına Riayet Etmeme </c:v>
                </c:pt>
              </c:strCache>
            </c:strRef>
          </c:tx>
          <c:spPr>
            <a:solidFill>
              <a:srgbClr val="0000FF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'Kazaların Nedenine Göre'!$B$3:$J$6</c:f>
              <c:strCache>
                <c:ptCount val="9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</c:strCache>
            </c:strRef>
          </c:cat>
          <c:val>
            <c:numRef>
              <c:f>'Kazaların Nedenine Göre'!$B$23:$J$23</c:f>
              <c:numCache>
                <c:formatCode>General</c:formatCode>
                <c:ptCount val="9"/>
                <c:pt idx="0">
                  <c:v>39</c:v>
                </c:pt>
                <c:pt idx="1">
                  <c:v>18</c:v>
                </c:pt>
                <c:pt idx="2">
                  <c:v>39</c:v>
                </c:pt>
                <c:pt idx="3">
                  <c:v>27</c:v>
                </c:pt>
                <c:pt idx="4">
                  <c:v>16</c:v>
                </c:pt>
                <c:pt idx="5">
                  <c:v>11</c:v>
                </c:pt>
                <c:pt idx="6">
                  <c:v>21</c:v>
                </c:pt>
                <c:pt idx="7">
                  <c:v>10</c:v>
                </c:pt>
                <c:pt idx="8">
                  <c:v>24</c:v>
                </c:pt>
              </c:numCache>
            </c:numRef>
          </c:val>
        </c:ser>
        <c:ser>
          <c:idx val="16"/>
          <c:order val="16"/>
          <c:tx>
            <c:strRef>
              <c:f>'Kazaların Nedenine Göre'!$A$24</c:f>
              <c:strCache>
                <c:ptCount val="1"/>
                <c:pt idx="0">
                  <c:v>Yol Kenarından Yola Ani Çıkış   </c:v>
                </c:pt>
              </c:strCache>
            </c:strRef>
          </c:tx>
          <c:spPr>
            <a:solidFill>
              <a:srgbClr val="00CCFF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'Kazaların Nedenine Göre'!$B$3:$J$6</c:f>
              <c:strCache>
                <c:ptCount val="9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</c:strCache>
            </c:strRef>
          </c:cat>
          <c:val>
            <c:numRef>
              <c:f>'Kazaların Nedenine Göre'!$B$24:$J$24</c:f>
              <c:numCache>
                <c:formatCode>General</c:formatCode>
                <c:ptCount val="9"/>
                <c:pt idx="0">
                  <c:v>43</c:v>
                </c:pt>
                <c:pt idx="1">
                  <c:v>40</c:v>
                </c:pt>
                <c:pt idx="2">
                  <c:v>66</c:v>
                </c:pt>
                <c:pt idx="3">
                  <c:v>60</c:v>
                </c:pt>
                <c:pt idx="4">
                  <c:v>69</c:v>
                </c:pt>
                <c:pt idx="5">
                  <c:v>32</c:v>
                </c:pt>
                <c:pt idx="6">
                  <c:v>107</c:v>
                </c:pt>
                <c:pt idx="7">
                  <c:v>103</c:v>
                </c:pt>
                <c:pt idx="8">
                  <c:v>94</c:v>
                </c:pt>
              </c:numCache>
            </c:numRef>
          </c:val>
        </c:ser>
        <c:ser>
          <c:idx val="17"/>
          <c:order val="17"/>
          <c:tx>
            <c:strRef>
              <c:f>'Kazaların Nedenine Göre'!$A$25</c:f>
              <c:strCache>
                <c:ptCount val="1"/>
                <c:pt idx="0">
                  <c:v>Öndeki Aracı Soldan Geçmek</c:v>
                </c:pt>
              </c:strCache>
            </c:strRef>
          </c:tx>
          <c:spPr>
            <a:solidFill>
              <a:srgbClr val="CCFFFF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'Kazaların Nedenine Göre'!$B$3:$J$6</c:f>
              <c:strCache>
                <c:ptCount val="9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</c:strCache>
            </c:strRef>
          </c:cat>
          <c:val>
            <c:numRef>
              <c:f>'Kazaların Nedenine Göre'!$B$25:$J$25</c:f>
              <c:numCache>
                <c:formatCode>General</c:formatCode>
                <c:ptCount val="9"/>
                <c:pt idx="0">
                  <c:v>3</c:v>
                </c:pt>
                <c:pt idx="1">
                  <c:v>1</c:v>
                </c:pt>
                <c:pt idx="2">
                  <c:v>5</c:v>
                </c:pt>
                <c:pt idx="3">
                  <c:v>4</c:v>
                </c:pt>
                <c:pt idx="4">
                  <c:v>5</c:v>
                </c:pt>
                <c:pt idx="5">
                  <c:v>5</c:v>
                </c:pt>
                <c:pt idx="6">
                  <c:v>21</c:v>
                </c:pt>
                <c:pt idx="7">
                  <c:v>4</c:v>
                </c:pt>
                <c:pt idx="8">
                  <c:v>14</c:v>
                </c:pt>
              </c:numCache>
            </c:numRef>
          </c:val>
        </c:ser>
        <c:ser>
          <c:idx val="18"/>
          <c:order val="18"/>
          <c:tx>
            <c:strRef>
              <c:f>'Kazaların Nedenine Göre'!$A$26</c:f>
              <c:strCache>
                <c:ptCount val="1"/>
                <c:pt idx="0">
                  <c:v>Kamyon Damperini İndirmeme</c:v>
                </c:pt>
              </c:strCache>
            </c:strRef>
          </c:tx>
          <c:spPr>
            <a:solidFill>
              <a:srgbClr val="CCFFCC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'Kazaların Nedenine Göre'!$B$3:$J$6</c:f>
              <c:strCache>
                <c:ptCount val="9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</c:strCache>
            </c:strRef>
          </c:cat>
          <c:val>
            <c:numRef>
              <c:f>'Kazaların Nedenine Göre'!$B$26:$J$26</c:f>
              <c:numCache>
                <c:formatCode>General</c:formatCode>
                <c:ptCount val="9"/>
                <c:pt idx="3">
                  <c:v>5</c:v>
                </c:pt>
                <c:pt idx="4">
                  <c:v>7</c:v>
                </c:pt>
                <c:pt idx="5">
                  <c:v>1</c:v>
                </c:pt>
                <c:pt idx="6">
                  <c:v>6</c:v>
                </c:pt>
                <c:pt idx="7">
                  <c:v>3</c:v>
                </c:pt>
                <c:pt idx="8">
                  <c:v>10</c:v>
                </c:pt>
              </c:numCache>
            </c:numRef>
          </c:val>
        </c:ser>
        <c:ser>
          <c:idx val="19"/>
          <c:order val="19"/>
          <c:tx>
            <c:strRef>
              <c:f>'Kazaların Nedenine Göre'!#BAŞV!</c:f>
              <c:strCache>
                <c:ptCount val="1"/>
                <c:pt idx="0">
                  <c:v>#BAŞV!</c:v>
                </c:pt>
              </c:strCache>
            </c:strRef>
          </c:tx>
          <c:spPr>
            <a:solidFill>
              <a:srgbClr val="FFFF99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'Kazaların Nedenine Göre'!$B$3:$J$6</c:f>
              <c:strCache>
                <c:ptCount val="9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</c:strCache>
            </c:strRef>
          </c:cat>
          <c:val>
            <c:numRef>
              <c:f>'Kazaların Nedenine Göre'!#BAŞV!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20"/>
          <c:order val="20"/>
          <c:tx>
            <c:strRef>
              <c:f>'Kazaların Nedenine Göre'!#BAŞV!</c:f>
              <c:strCache>
                <c:ptCount val="1"/>
                <c:pt idx="0">
                  <c:v>#BAŞV!</c:v>
                </c:pt>
              </c:strCache>
            </c:strRef>
          </c:tx>
          <c:spPr>
            <a:solidFill>
              <a:srgbClr val="99CCFF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'Kazaların Nedenine Göre'!$B$3:$J$6</c:f>
              <c:strCache>
                <c:ptCount val="9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</c:strCache>
            </c:strRef>
          </c:cat>
          <c:val>
            <c:numRef>
              <c:f>'Kazaların Nedenine Göre'!#BAŞV!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21"/>
          <c:order val="21"/>
          <c:tx>
            <c:strRef>
              <c:f>'Kazaların Nedenine Göre'!#BAŞV!</c:f>
              <c:strCache>
                <c:ptCount val="1"/>
                <c:pt idx="0">
                  <c:v>#BAŞV!</c:v>
                </c:pt>
              </c:strCache>
            </c:strRef>
          </c:tx>
          <c:spPr>
            <a:solidFill>
              <a:srgbClr val="FF99CC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'Kazaların Nedenine Göre'!$B$3:$J$6</c:f>
              <c:strCache>
                <c:ptCount val="9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</c:strCache>
            </c:strRef>
          </c:cat>
          <c:val>
            <c:numRef>
              <c:f>'Kazaların Nedenine Göre'!#BAŞV!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22"/>
          <c:order val="22"/>
          <c:tx>
            <c:strRef>
              <c:f>'Kazaların Nedenine Göre'!$A$29</c:f>
              <c:strCache>
                <c:ptCount val="1"/>
                <c:pt idx="0">
                  <c:v>Ani Yola Atılma</c:v>
                </c:pt>
              </c:strCache>
            </c:strRef>
          </c:tx>
          <c:spPr>
            <a:solidFill>
              <a:srgbClr val="CC99FF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'Kazaların Nedenine Göre'!$B$3:$J$6</c:f>
              <c:strCache>
                <c:ptCount val="9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</c:strCache>
            </c:strRef>
          </c:cat>
          <c:val>
            <c:numRef>
              <c:f>'Kazaların Nedenine Göre'!$B$29:$J$29</c:f>
              <c:numCache>
                <c:formatCode>General</c:formatCode>
                <c:ptCount val="9"/>
                <c:pt idx="0">
                  <c:v>9</c:v>
                </c:pt>
                <c:pt idx="1">
                  <c:v>12</c:v>
                </c:pt>
                <c:pt idx="2">
                  <c:v>13</c:v>
                </c:pt>
                <c:pt idx="3">
                  <c:v>16</c:v>
                </c:pt>
                <c:pt idx="4">
                  <c:v>9</c:v>
                </c:pt>
                <c:pt idx="5">
                  <c:v>7</c:v>
                </c:pt>
                <c:pt idx="6">
                  <c:v>8</c:v>
                </c:pt>
                <c:pt idx="7">
                  <c:v>6</c:v>
                </c:pt>
                <c:pt idx="8">
                  <c:v>7</c:v>
                </c:pt>
              </c:numCache>
            </c:numRef>
          </c:val>
        </c:ser>
        <c:ser>
          <c:idx val="23"/>
          <c:order val="23"/>
          <c:tx>
            <c:strRef>
              <c:f>'Kazaların Nedenine Göre'!$A$30</c:f>
              <c:strCache>
                <c:ptCount val="1"/>
                <c:pt idx="0">
                  <c:v>Yolda Koşma</c:v>
                </c:pt>
              </c:strCache>
            </c:strRef>
          </c:tx>
          <c:spPr>
            <a:solidFill>
              <a:srgbClr val="FFCC99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'Kazaların Nedenine Göre'!$B$3:$J$6</c:f>
              <c:strCache>
                <c:ptCount val="9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</c:strCache>
            </c:strRef>
          </c:cat>
          <c:val>
            <c:numRef>
              <c:f>'Kazaların Nedenine Göre'!$B$30:$J$30</c:f>
              <c:numCache>
                <c:formatCode>General</c:formatCode>
                <c:ptCount val="9"/>
                <c:pt idx="0">
                  <c:v>21</c:v>
                </c:pt>
                <c:pt idx="1">
                  <c:v>18</c:v>
                </c:pt>
                <c:pt idx="2">
                  <c:v>12</c:v>
                </c:pt>
                <c:pt idx="3">
                  <c:v>6</c:v>
                </c:pt>
                <c:pt idx="4">
                  <c:v>6</c:v>
                </c:pt>
                <c:pt idx="5">
                  <c:v>3</c:v>
                </c:pt>
                <c:pt idx="6">
                  <c:v>4</c:v>
                </c:pt>
                <c:pt idx="7">
                  <c:v>2</c:v>
                </c:pt>
              </c:numCache>
            </c:numRef>
          </c:val>
        </c:ser>
        <c:ser>
          <c:idx val="24"/>
          <c:order val="24"/>
          <c:tx>
            <c:strRef>
              <c:f>'Kazaların Nedenine Göre'!$A$31</c:f>
              <c:strCache>
                <c:ptCount val="1"/>
                <c:pt idx="0">
                  <c:v>Yola Düşme</c:v>
                </c:pt>
              </c:strCache>
            </c:strRef>
          </c:tx>
          <c:spPr>
            <a:solidFill>
              <a:srgbClr val="3366FF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'Kazaların Nedenine Göre'!$B$3:$J$6</c:f>
              <c:strCache>
                <c:ptCount val="9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</c:strCache>
            </c:strRef>
          </c:cat>
          <c:val>
            <c:numRef>
              <c:f>'Kazaların Nedenine Göre'!$B$31:$J$31</c:f>
              <c:numCache>
                <c:formatCode>General</c:formatCode>
                <c:ptCount val="9"/>
                <c:pt idx="0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2</c:v>
                </c:pt>
              </c:numCache>
            </c:numRef>
          </c:val>
        </c:ser>
        <c:ser>
          <c:idx val="25"/>
          <c:order val="25"/>
          <c:tx>
            <c:strRef>
              <c:f>'Kazaların Nedenine Göre'!$A$32</c:f>
              <c:strCache>
                <c:ptCount val="1"/>
                <c:pt idx="0">
                  <c:v>Ani Kapı Açma</c:v>
                </c:pt>
              </c:strCache>
            </c:strRef>
          </c:tx>
          <c:spPr>
            <a:solidFill>
              <a:srgbClr val="33CCCC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'Kazaların Nedenine Göre'!$B$3:$J$6</c:f>
              <c:strCache>
                <c:ptCount val="9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</c:strCache>
            </c:strRef>
          </c:cat>
          <c:val>
            <c:numRef>
              <c:f>'Kazaların Nedenine Göre'!$B$32:$J$32</c:f>
              <c:numCache>
                <c:formatCode>General</c:formatCode>
                <c:ptCount val="9"/>
                <c:pt idx="0">
                  <c:v>2</c:v>
                </c:pt>
                <c:pt idx="1">
                  <c:v>4</c:v>
                </c:pt>
                <c:pt idx="2">
                  <c:v>2</c:v>
                </c:pt>
                <c:pt idx="3">
                  <c:v>3</c:v>
                </c:pt>
                <c:pt idx="4">
                  <c:v>9</c:v>
                </c:pt>
                <c:pt idx="5">
                  <c:v>3</c:v>
                </c:pt>
                <c:pt idx="6">
                  <c:v>4</c:v>
                </c:pt>
                <c:pt idx="7">
                  <c:v>5</c:v>
                </c:pt>
                <c:pt idx="8">
                  <c:v>10</c:v>
                </c:pt>
              </c:numCache>
            </c:numRef>
          </c:val>
        </c:ser>
        <c:ser>
          <c:idx val="26"/>
          <c:order val="26"/>
          <c:tx>
            <c:strRef>
              <c:f>'Kazaların Nedenine Göre'!$A$35</c:f>
              <c:strCache>
                <c:ptCount val="1"/>
                <c:pt idx="0">
                  <c:v>Ani Lastik Patlaması</c:v>
                </c:pt>
              </c:strCache>
            </c:strRef>
          </c:tx>
          <c:spPr>
            <a:solidFill>
              <a:srgbClr val="99CC00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'Kazaların Nedenine Göre'!$B$3:$J$6</c:f>
              <c:strCache>
                <c:ptCount val="9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</c:strCache>
            </c:strRef>
          </c:cat>
          <c:val>
            <c:numRef>
              <c:f>'Kazaların Nedenine Göre'!$B$35:$J$35</c:f>
              <c:numCache>
                <c:formatCode>General</c:formatCode>
                <c:ptCount val="9"/>
                <c:pt idx="0">
                  <c:v>11</c:v>
                </c:pt>
                <c:pt idx="1">
                  <c:v>6</c:v>
                </c:pt>
                <c:pt idx="2">
                  <c:v>4</c:v>
                </c:pt>
                <c:pt idx="3">
                  <c:v>5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5</c:v>
                </c:pt>
              </c:numCache>
            </c:numRef>
          </c:val>
        </c:ser>
        <c:ser>
          <c:idx val="27"/>
          <c:order val="27"/>
          <c:tx>
            <c:strRef>
              <c:f>'Kazaların Nedenine Göre'!$A$36</c:f>
              <c:strCache>
                <c:ptCount val="1"/>
                <c:pt idx="0">
                  <c:v>Ani Fren Patlaması</c:v>
                </c:pt>
              </c:strCache>
            </c:strRef>
          </c:tx>
          <c:spPr>
            <a:solidFill>
              <a:srgbClr val="FFCC00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'Kazaların Nedenine Göre'!$B$3:$J$6</c:f>
              <c:strCache>
                <c:ptCount val="9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</c:strCache>
            </c:strRef>
          </c:cat>
          <c:val>
            <c:numRef>
              <c:f>'Kazaların Nedenine Göre'!$B$36:$J$36</c:f>
              <c:numCache>
                <c:formatCode>General</c:formatCode>
                <c:ptCount val="9"/>
                <c:pt idx="0">
                  <c:v>1</c:v>
                </c:pt>
                <c:pt idx="3">
                  <c:v>2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2</c:v>
                </c:pt>
              </c:numCache>
            </c:numRef>
          </c:val>
        </c:ser>
        <c:ser>
          <c:idx val="28"/>
          <c:order val="28"/>
          <c:tx>
            <c:strRef>
              <c:f>'Kazaların Nedenine Göre'!$A$37</c:f>
              <c:strCache>
                <c:ptCount val="1"/>
                <c:pt idx="0">
                  <c:v>Mekanik Arıza</c:v>
                </c:pt>
              </c:strCache>
            </c:strRef>
          </c:tx>
          <c:spPr>
            <a:solidFill>
              <a:srgbClr val="FF9900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'Kazaların Nedenine Göre'!$B$3:$J$6</c:f>
              <c:strCache>
                <c:ptCount val="9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</c:strCache>
            </c:strRef>
          </c:cat>
          <c:val>
            <c:numRef>
              <c:f>'Kazaların Nedenine Göre'!$B$37:$J$37</c:f>
              <c:numCache>
                <c:formatCode>General</c:formatCode>
                <c:ptCount val="9"/>
                <c:pt idx="0">
                  <c:v>1</c:v>
                </c:pt>
                <c:pt idx="3">
                  <c:v>2</c:v>
                </c:pt>
                <c:pt idx="4">
                  <c:v>5</c:v>
                </c:pt>
                <c:pt idx="5">
                  <c:v>2</c:v>
                </c:pt>
                <c:pt idx="6">
                  <c:v>4</c:v>
                </c:pt>
                <c:pt idx="7">
                  <c:v>5</c:v>
                </c:pt>
                <c:pt idx="8">
                  <c:v>3</c:v>
                </c:pt>
              </c:numCache>
            </c:numRef>
          </c:val>
        </c:ser>
        <c:ser>
          <c:idx val="29"/>
          <c:order val="29"/>
          <c:tx>
            <c:strRef>
              <c:f>'Kazaların Nedenine Göre'!$A$40</c:f>
              <c:strCache>
                <c:ptCount val="1"/>
                <c:pt idx="0">
                  <c:v>Kaygan Yol</c:v>
                </c:pt>
              </c:strCache>
            </c:strRef>
          </c:tx>
          <c:spPr>
            <a:solidFill>
              <a:srgbClr val="FF6600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'Kazaların Nedenine Göre'!$B$3:$J$6</c:f>
              <c:strCache>
                <c:ptCount val="9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</c:strCache>
            </c:strRef>
          </c:cat>
          <c:val>
            <c:numRef>
              <c:f>'Kazaların Nedenine Göre'!#BAŞV!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30"/>
          <c:order val="30"/>
          <c:tx>
            <c:strRef>
              <c:f>'Kazaların Nedenine Göre'!#BAŞV!</c:f>
              <c:strCache>
                <c:ptCount val="1"/>
                <c:pt idx="0">
                  <c:v>#BAŞV!</c:v>
                </c:pt>
              </c:strCache>
            </c:strRef>
          </c:tx>
          <c:spPr>
            <a:solidFill>
              <a:srgbClr val="666699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'Kazaların Nedenine Göre'!$B$3:$J$6</c:f>
              <c:strCache>
                <c:ptCount val="9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</c:strCache>
            </c:strRef>
          </c:cat>
          <c:val>
            <c:numRef>
              <c:f>'Kazaların Nedenine Göre'!#BAŞV!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31"/>
          <c:order val="31"/>
          <c:tx>
            <c:strRef>
              <c:f>'Kazaların Nedenine Göre'!#BAŞV!</c:f>
              <c:strCache>
                <c:ptCount val="1"/>
                <c:pt idx="0">
                  <c:v>#BAŞV!</c:v>
                </c:pt>
              </c:strCache>
            </c:strRef>
          </c:tx>
          <c:spPr>
            <a:solidFill>
              <a:srgbClr val="969696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'Kazaların Nedenine Göre'!$B$3:$J$6</c:f>
              <c:strCache>
                <c:ptCount val="9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</c:strCache>
            </c:strRef>
          </c:cat>
          <c:val>
            <c:numRef>
              <c:f>'Kazaların Nedenine Göre'!#BAŞV!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32"/>
          <c:order val="32"/>
          <c:tx>
            <c:strRef>
              <c:f>'Kazaların Nedenine Göre'!$A$46</c:f>
              <c:strCache>
                <c:ptCount val="1"/>
                <c:pt idx="0">
                  <c:v>Sair Faktörler</c:v>
                </c:pt>
              </c:strCache>
            </c:strRef>
          </c:tx>
          <c:spPr>
            <a:solidFill>
              <a:srgbClr val="003366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'Kazaların Nedenine Göre'!$B$3:$J$6</c:f>
              <c:strCache>
                <c:ptCount val="9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</c:strCache>
            </c:strRef>
          </c:cat>
          <c:val>
            <c:numRef>
              <c:f>'Kazaların Nedenine Göre'!$B$46:$J$46</c:f>
              <c:numCache>
                <c:formatCode>General</c:formatCode>
                <c:ptCount val="9"/>
                <c:pt idx="0">
                  <c:v>4</c:v>
                </c:pt>
                <c:pt idx="1">
                  <c:v>4</c:v>
                </c:pt>
                <c:pt idx="2">
                  <c:v>1</c:v>
                </c:pt>
                <c:pt idx="3">
                  <c:v>4</c:v>
                </c:pt>
                <c:pt idx="4">
                  <c:v>6</c:v>
                </c:pt>
                <c:pt idx="5">
                  <c:v>6</c:v>
                </c:pt>
                <c:pt idx="6">
                  <c:v>2</c:v>
                </c:pt>
              </c:numCache>
            </c:numRef>
          </c:val>
        </c:ser>
        <c:ser>
          <c:idx val="33"/>
          <c:order val="33"/>
          <c:tx>
            <c:strRef>
              <c:f>'Kazaların Nedenine Göre'!$A$49</c:f>
              <c:strCache>
                <c:ptCount val="1"/>
                <c:pt idx="0">
                  <c:v>Yola Hayvan Atılması</c:v>
                </c:pt>
              </c:strCache>
            </c:strRef>
          </c:tx>
          <c:spPr>
            <a:solidFill>
              <a:srgbClr val="339966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'Kazaların Nedenine Göre'!$B$3:$J$6</c:f>
              <c:strCache>
                <c:ptCount val="9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</c:strCache>
            </c:strRef>
          </c:cat>
          <c:val>
            <c:numRef>
              <c:f>'Kazaların Nedenine Göre'!$B$49:$J$49</c:f>
              <c:numCache>
                <c:formatCode>General</c:formatCode>
                <c:ptCount val="9"/>
                <c:pt idx="0">
                  <c:v>8</c:v>
                </c:pt>
                <c:pt idx="1">
                  <c:v>14</c:v>
                </c:pt>
                <c:pt idx="2">
                  <c:v>9</c:v>
                </c:pt>
                <c:pt idx="3">
                  <c:v>2</c:v>
                </c:pt>
                <c:pt idx="4">
                  <c:v>2</c:v>
                </c:pt>
                <c:pt idx="5">
                  <c:v>1</c:v>
                </c:pt>
                <c:pt idx="6">
                  <c:v>23</c:v>
                </c:pt>
              </c:numCache>
            </c:numRef>
          </c:val>
        </c:ser>
        <c:ser>
          <c:idx val="34"/>
          <c:order val="34"/>
          <c:tx>
            <c:strRef>
              <c:f>'Kazaların Nedenine Göre'!$A$50</c:f>
              <c:strCache>
                <c:ptCount val="1"/>
                <c:pt idx="0">
                  <c:v>Araçtan Yola Birşey Düşmesi</c:v>
                </c:pt>
              </c:strCache>
            </c:strRef>
          </c:tx>
          <c:spPr>
            <a:solidFill>
              <a:srgbClr val="003300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'Kazaların Nedenine Göre'!$B$3:$J$6</c:f>
              <c:strCache>
                <c:ptCount val="9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</c:strCache>
            </c:strRef>
          </c:cat>
          <c:val>
            <c:numRef>
              <c:f>'Kazaların Nedenine Göre'!$B$50:$J$50</c:f>
              <c:numCache>
                <c:formatCode>General</c:formatCode>
                <c:ptCount val="9"/>
                <c:pt idx="0">
                  <c:v>2</c:v>
                </c:pt>
                <c:pt idx="1">
                  <c:v>3</c:v>
                </c:pt>
                <c:pt idx="4">
                  <c:v>3</c:v>
                </c:pt>
                <c:pt idx="5">
                  <c:v>3</c:v>
                </c:pt>
                <c:pt idx="6">
                  <c:v>1</c:v>
                </c:pt>
                <c:pt idx="7">
                  <c:v>3</c:v>
                </c:pt>
              </c:numCache>
            </c:numRef>
          </c:val>
        </c:ser>
        <c:ser>
          <c:idx val="35"/>
          <c:order val="35"/>
          <c:tx>
            <c:strRef>
              <c:f>'Kazaların Nedenine Göre'!#BAŞV!</c:f>
              <c:strCache>
                <c:ptCount val="1"/>
                <c:pt idx="0">
                  <c:v>#BAŞV!</c:v>
                </c:pt>
              </c:strCache>
            </c:strRef>
          </c:tx>
          <c:spPr>
            <a:solidFill>
              <a:srgbClr val="333300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'Kazaların Nedenine Göre'!$B$3:$J$6</c:f>
              <c:strCache>
                <c:ptCount val="9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</c:strCache>
            </c:strRef>
          </c:cat>
          <c:val>
            <c:numRef>
              <c:f>'Kazaların Nedenine Göre'!#BAŞV!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36"/>
          <c:order val="36"/>
          <c:tx>
            <c:strRef>
              <c:f>'Kazaların Nedenine Göre'!#BAŞV!</c:f>
              <c:strCache>
                <c:ptCount val="1"/>
                <c:pt idx="0">
                  <c:v>#BAŞV!</c:v>
                </c:pt>
              </c:strCache>
            </c:strRef>
          </c:tx>
          <c:spPr>
            <a:solidFill>
              <a:srgbClr val="993300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'Kazaların Nedenine Göre'!$B$3:$J$6</c:f>
              <c:strCache>
                <c:ptCount val="9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</c:strCache>
            </c:strRef>
          </c:cat>
          <c:val>
            <c:numRef>
              <c:f>'Kazaların Nedenine Göre'!#BAŞV!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37"/>
          <c:order val="37"/>
          <c:tx>
            <c:strRef>
              <c:f>'Kazaların Nedenine Göre'!#BAŞV!</c:f>
              <c:strCache>
                <c:ptCount val="1"/>
                <c:pt idx="0">
                  <c:v>#BAŞV!</c:v>
                </c:pt>
              </c:strCache>
            </c:strRef>
          </c:tx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'Kazaların Nedenine Göre'!$B$3:$J$6</c:f>
              <c:strCache>
                <c:ptCount val="9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</c:strCache>
            </c:strRef>
          </c:cat>
          <c:val>
            <c:numRef>
              <c:f>'Kazaların Nedenine Göre'!#BAŞV!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38"/>
          <c:order val="38"/>
          <c:tx>
            <c:strRef>
              <c:f>'Kazaların Nedenine Göre'!#BAŞV!</c:f>
              <c:strCache>
                <c:ptCount val="1"/>
                <c:pt idx="0">
                  <c:v>#BAŞV!</c:v>
                </c:pt>
              </c:strCache>
            </c:strRef>
          </c:tx>
          <c:spPr>
            <a:solidFill>
              <a:srgbClr val="333399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'Kazaların Nedenine Göre'!$B$3:$J$6</c:f>
              <c:strCache>
                <c:ptCount val="9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</c:strCache>
            </c:strRef>
          </c:cat>
          <c:val>
            <c:numRef>
              <c:f>'Kazaların Nedenine Göre'!#BAŞV!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39"/>
          <c:order val="39"/>
          <c:tx>
            <c:strRef>
              <c:f>'Kazaların Nedenine Göre'!#BAŞV!</c:f>
              <c:strCache>
                <c:ptCount val="1"/>
                <c:pt idx="0">
                  <c:v>#BAŞV!</c:v>
                </c:pt>
              </c:strCache>
            </c:strRef>
          </c:tx>
          <c:spPr>
            <a:solidFill>
              <a:srgbClr val="333333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'Kazaların Nedenine Göre'!$B$3:$J$6</c:f>
              <c:strCache>
                <c:ptCount val="9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</c:strCache>
            </c:strRef>
          </c:cat>
          <c:val>
            <c:numRef>
              <c:f>'Kazaların Nedenine Göre'!#BAŞV!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40"/>
          <c:order val="40"/>
          <c:tx>
            <c:strRef>
              <c:f>'Kazaların Nedenine Göre'!#BAŞV!</c:f>
              <c:strCache>
                <c:ptCount val="1"/>
                <c:pt idx="0">
                  <c:v>#BAŞV!</c:v>
                </c:pt>
              </c:strCache>
            </c:strRef>
          </c:tx>
          <c:spPr>
            <a:solidFill>
              <a:srgbClr val="000000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'Kazaların Nedenine Göre'!$B$3:$J$6</c:f>
              <c:strCache>
                <c:ptCount val="9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</c:strCache>
            </c:strRef>
          </c:cat>
          <c:val>
            <c:numRef>
              <c:f>'Kazaların Nedenine Göre'!#BAŞV!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41"/>
          <c:order val="41"/>
          <c:tx>
            <c:strRef>
              <c:f>'Kazaların Nedenine Göre'!#BAŞV!</c:f>
              <c:strCache>
                <c:ptCount val="1"/>
                <c:pt idx="0">
                  <c:v>#BAŞV!</c:v>
                </c:pt>
              </c:strCache>
            </c:strRef>
          </c:tx>
          <c:spPr>
            <a:solidFill>
              <a:srgbClr val="FFFFFF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'Kazaların Nedenine Göre'!$B$3:$J$6</c:f>
              <c:strCache>
                <c:ptCount val="9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</c:strCache>
            </c:strRef>
          </c:cat>
          <c:val>
            <c:numRef>
              <c:f>'Kazaların Nedenine Göre'!#BAŞV!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42"/>
          <c:order val="42"/>
          <c:tx>
            <c:strRef>
              <c:f>'Kazaların Nedenine Göre'!#BAŞV!</c:f>
              <c:strCache>
                <c:ptCount val="1"/>
                <c:pt idx="0">
                  <c:v>#BAŞV!</c:v>
                </c:pt>
              </c:strCache>
            </c:strRef>
          </c:tx>
          <c:spPr>
            <a:solidFill>
              <a:srgbClr val="FF0000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'Kazaların Nedenine Göre'!$B$3:$J$6</c:f>
              <c:strCache>
                <c:ptCount val="9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</c:strCache>
            </c:strRef>
          </c:cat>
          <c:val>
            <c:numRef>
              <c:f>'Kazaların Nedenine Göre'!#BAŞV!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43"/>
          <c:order val="43"/>
          <c:tx>
            <c:strRef>
              <c:f>'Kazaların Nedenine Göre'!#BAŞV!</c:f>
              <c:strCache>
                <c:ptCount val="1"/>
                <c:pt idx="0">
                  <c:v>#BAŞV!</c:v>
                </c:pt>
              </c:strCache>
            </c:strRef>
          </c:tx>
          <c:spPr>
            <a:solidFill>
              <a:srgbClr val="00FF00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'Kazaların Nedenine Göre'!$B$3:$J$6</c:f>
              <c:strCache>
                <c:ptCount val="9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</c:strCache>
            </c:strRef>
          </c:cat>
          <c:val>
            <c:numRef>
              <c:f>'Kazaların Nedenine Göre'!#BAŞV!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axId val="81612800"/>
        <c:axId val="81614720"/>
      </c:barChart>
      <c:catAx>
        <c:axId val="8161280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tr-TR"/>
                  <a:t>Year/Yıl
</a:t>
                </a:r>
              </a:p>
            </c:rich>
          </c:tx>
          <c:layout/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tr-TR"/>
          </a:p>
        </c:txPr>
        <c:crossAx val="81614720"/>
        <c:crosses val="autoZero"/>
        <c:auto val="1"/>
        <c:lblAlgn val="ctr"/>
        <c:lblOffset val="100"/>
        <c:tickLblSkip val="1"/>
        <c:tickMarkSkip val="1"/>
      </c:catAx>
      <c:valAx>
        <c:axId val="81614720"/>
        <c:scaling>
          <c:orientation val="minMax"/>
          <c:max val="2000"/>
          <c:min val="0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tr-TR"/>
                  <a:t>Number of Accident</a:t>
                </a:r>
              </a:p>
            </c:rich>
          </c:tx>
          <c:layout>
            <c:manualLayout>
              <c:xMode val="edge"/>
              <c:yMode val="edge"/>
              <c:x val="1.606434272902851E-2"/>
              <c:y val="0.40379769539116889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tr-TR"/>
          </a:p>
        </c:txPr>
        <c:crossAx val="81612800"/>
        <c:crosses val="autoZero"/>
        <c:crossBetween val="between"/>
        <c:majorUnit val="200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90995605275468761"/>
          <c:y val="5.9072672696010443E-2"/>
          <c:w val="8.6184843823095506E-2"/>
          <c:h val="0.94092732730398965"/>
        </c:manualLayout>
      </c:layout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8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tr-TR"/>
        </a:p>
      </c:txPr>
    </c:legend>
    <c:plotVisOnly val="1"/>
    <c:dispBlanksAs val="gap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tr-TR"/>
    </a:p>
  </c:txPr>
  <c:externalData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image" Target="../media/image12.emf"/><Relationship Id="rId4" Type="http://schemas.openxmlformats.org/officeDocument/2006/relationships/image" Target="../media/image1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0A84FFF-D29A-4CC7-AB8A-D81C25E0B352}" type="datetimeFigureOut">
              <a:rPr lang="tr-TR"/>
              <a:pPr>
                <a:defRPr/>
              </a:pPr>
              <a:t>15.06.2011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tr-TR" noProof="0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noProof="0" smtClean="0"/>
              <a:t>Asıl metin stillerini düzenlemek için tıklatın</a:t>
            </a:r>
          </a:p>
          <a:p>
            <a:pPr lvl="1"/>
            <a:r>
              <a:rPr lang="tr-TR" noProof="0" smtClean="0"/>
              <a:t>İkinci düzey</a:t>
            </a:r>
          </a:p>
          <a:p>
            <a:pPr lvl="2"/>
            <a:r>
              <a:rPr lang="tr-TR" noProof="0" smtClean="0"/>
              <a:t>Üçüncü düzey</a:t>
            </a:r>
          </a:p>
          <a:p>
            <a:pPr lvl="3"/>
            <a:r>
              <a:rPr lang="tr-TR" noProof="0" smtClean="0"/>
              <a:t>Dördüncü düzey</a:t>
            </a:r>
          </a:p>
          <a:p>
            <a:pPr lvl="4"/>
            <a:r>
              <a:rPr lang="tr-TR" noProof="0" smtClean="0"/>
              <a:t>Beşinci düzey</a:t>
            </a:r>
            <a:endParaRPr lang="tr-TR" noProof="0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0EF1980-1A75-4B4D-A3A9-A21C2C83B1E4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tr-TR" smtClean="0"/>
          </a:p>
        </p:txBody>
      </p:sp>
      <p:sp>
        <p:nvSpPr>
          <p:cNvPr id="41987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EE8113F-4269-468C-A799-42D16FAA060C}" type="slidenum">
              <a:rPr lang="tr-TR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tr-TR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9DEED-AB3C-4571-A8E5-755DA0A45501}" type="datetimeFigureOut">
              <a:rPr lang="tr-TR"/>
              <a:pPr>
                <a:defRPr/>
              </a:pPr>
              <a:t>15.06.2011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A34DC2-2EE6-40DA-85B1-D13BB5F4844F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D0150-92D4-402B-BEF7-6311858ADBB3}" type="datetimeFigureOut">
              <a:rPr lang="tr-TR"/>
              <a:pPr>
                <a:defRPr/>
              </a:pPr>
              <a:t>15.06.2011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507057-47BF-4EC9-955B-E59B587187D0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31A4F-A1AA-431E-8EE8-BF45D43FF30C}" type="datetimeFigureOut">
              <a:rPr lang="tr-TR"/>
              <a:pPr>
                <a:defRPr/>
              </a:pPr>
              <a:t>15.06.2011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6F8B5-0E08-46D1-B296-8976C748B0A5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B483E-7580-4896-90D7-7535AF1E6191}" type="datetimeFigureOut">
              <a:rPr lang="tr-TR"/>
              <a:pPr>
                <a:defRPr/>
              </a:pPr>
              <a:t>15.06.2011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2215E4-1E41-4DC6-880C-BD342232B9EE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16116-960D-4334-AE77-737B1BE97A88}" type="datetimeFigureOut">
              <a:rPr lang="tr-TR"/>
              <a:pPr>
                <a:defRPr/>
              </a:pPr>
              <a:t>15.06.2011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BF473-90AF-4888-8C14-4DA318371DF4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DB7BF2-1D98-4D22-939C-27093F7BE8EE}" type="datetimeFigureOut">
              <a:rPr lang="tr-TR"/>
              <a:pPr>
                <a:defRPr/>
              </a:pPr>
              <a:t>15.06.2011</a:t>
            </a:fld>
            <a:endParaRPr lang="tr-TR"/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E9C59-4631-4356-8044-CC6910815264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91BF2-635B-463B-9A57-5E83862826B3}" type="datetimeFigureOut">
              <a:rPr lang="tr-TR"/>
              <a:pPr>
                <a:defRPr/>
              </a:pPr>
              <a:t>15.06.2011</a:t>
            </a:fld>
            <a:endParaRPr lang="tr-TR"/>
          </a:p>
        </p:txBody>
      </p:sp>
      <p:sp>
        <p:nvSpPr>
          <p:cNvPr id="8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9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E8F85-9BAB-4426-A922-7BF623EAB6F5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1C7E22-CE17-49C0-BD88-572A3DDF568B}" type="datetimeFigureOut">
              <a:rPr lang="tr-TR"/>
              <a:pPr>
                <a:defRPr/>
              </a:pPr>
              <a:t>15.06.2011</a:t>
            </a:fld>
            <a:endParaRPr lang="tr-TR"/>
          </a:p>
        </p:txBody>
      </p:sp>
      <p:sp>
        <p:nvSpPr>
          <p:cNvPr id="4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F21925-C04B-48C5-9051-4B3A4D911922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0DB3F-B71E-4A83-82A1-02E294689B01}" type="datetimeFigureOut">
              <a:rPr lang="tr-TR"/>
              <a:pPr>
                <a:defRPr/>
              </a:pPr>
              <a:t>15.06.2011</a:t>
            </a:fld>
            <a:endParaRPr lang="tr-TR"/>
          </a:p>
        </p:txBody>
      </p:sp>
      <p:sp>
        <p:nvSpPr>
          <p:cNvPr id="3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6F749B-DAB2-48E6-BBB9-DDA570D57074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068BC-04D2-46FE-889C-E623E30F585D}" type="datetimeFigureOut">
              <a:rPr lang="tr-TR"/>
              <a:pPr>
                <a:defRPr/>
              </a:pPr>
              <a:t>15.06.2011</a:t>
            </a:fld>
            <a:endParaRPr lang="tr-TR"/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E997B-682C-46F0-AB09-754F2B48D7C9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348F0-7C68-43BD-98E0-002E1C2F64B6}" type="datetimeFigureOut">
              <a:rPr lang="tr-TR"/>
              <a:pPr>
                <a:defRPr/>
              </a:pPr>
              <a:t>15.06.2011</a:t>
            </a:fld>
            <a:endParaRPr lang="tr-TR"/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BF78AE-8658-428C-A918-1CE01F6699AD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 Başlık Yer Tutucusu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başlık stili için tıklatın</a:t>
            </a:r>
          </a:p>
        </p:txBody>
      </p:sp>
      <p:sp>
        <p:nvSpPr>
          <p:cNvPr id="15363" name="2 Metin Yer Tutucusu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B34D61B-4443-4485-9288-B381ED405C53}" type="datetimeFigureOut">
              <a:rPr lang="tr-TR"/>
              <a:pPr>
                <a:defRPr/>
              </a:pPr>
              <a:t>15.06.2011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F3E5D10-6B36-4C42-AF59-3C4E717E0D21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.jpeg"/><Relationship Id="rId4" Type="http://schemas.openxmlformats.org/officeDocument/2006/relationships/oleObject" Target="../embeddings/oleObject2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_al__ma_Sayfas_1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6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68.w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4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_al__ma_Sayfas_2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4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slideLayout" Target="../slideLayouts/slideLayout7.xml"/><Relationship Id="rId1" Type="http://schemas.openxmlformats.org/officeDocument/2006/relationships/video" Target="korna.wmv" TargetMode="External"/><Relationship Id="rId4" Type="http://schemas.openxmlformats.org/officeDocument/2006/relationships/image" Target="../media/image4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96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124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128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131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135.png"/><Relationship Id="rId4" Type="http://schemas.openxmlformats.org/officeDocument/2006/relationships/image" Target="../media/image134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67.png"/><Relationship Id="rId4" Type="http://schemas.openxmlformats.org/officeDocument/2006/relationships/oleObject" Target="../embeddings/oleObject7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Dikdörtgen"/>
          <p:cNvSpPr/>
          <p:nvPr/>
        </p:nvSpPr>
        <p:spPr>
          <a:xfrm rot="16200000">
            <a:off x="-1928818" y="1928818"/>
            <a:ext cx="6858000" cy="3000364"/>
          </a:xfrm>
          <a:prstGeom prst="rect">
            <a:avLst/>
          </a:prstGeom>
          <a:blipFill dpi="0" rotWithShape="1">
            <a:blip r:embed="rId3" cstate="print"/>
            <a:srcRect/>
            <a:tile tx="-304800" ty="-25400" sx="34000" sy="65000" flip="x" algn="ctr"/>
          </a:blipFill>
          <a:ln>
            <a:noFill/>
          </a:ln>
          <a:scene3d>
            <a:camera prst="orthographicFront"/>
            <a:lightRig rig="threePt" dir="t"/>
          </a:scene3d>
          <a:sp3d prstMaterial="plastic">
            <a:bevelT w="323850" h="368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10" name="9 Dikdörtgen"/>
          <p:cNvSpPr/>
          <p:nvPr/>
        </p:nvSpPr>
        <p:spPr>
          <a:xfrm>
            <a:off x="3000375" y="0"/>
            <a:ext cx="6143625" cy="685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graphicFrame>
        <p:nvGraphicFramePr>
          <p:cNvPr id="1029" name="Object 5"/>
          <p:cNvGraphicFramePr>
            <a:graphicFrameLocks noChangeAspect="1"/>
          </p:cNvGraphicFramePr>
          <p:nvPr/>
        </p:nvGraphicFramePr>
        <p:xfrm>
          <a:off x="571500" y="428625"/>
          <a:ext cx="1857375" cy="2643188"/>
        </p:xfrm>
        <a:graphic>
          <a:graphicData uri="http://schemas.openxmlformats.org/presentationml/2006/ole">
            <p:oleObj spid="_x0000_s1029" name="CorelDRAW CMX" r:id="rId4" imgW="18027360" imgH="26090280" progId="">
              <p:embed/>
            </p:oleObj>
          </a:graphicData>
        </a:graphic>
      </p:graphicFrame>
      <p:pic>
        <p:nvPicPr>
          <p:cNvPr id="1034" name="Picture 44" descr="trflog"/>
          <p:cNvPicPr>
            <a:picLocks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00125" y="4714875"/>
            <a:ext cx="912813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Halka"/>
          <p:cNvSpPr/>
          <p:nvPr/>
        </p:nvSpPr>
        <p:spPr>
          <a:xfrm>
            <a:off x="357158" y="4071942"/>
            <a:ext cx="2286016" cy="2286016"/>
          </a:xfrm>
          <a:prstGeom prst="donut">
            <a:avLst>
              <a:gd name="adj" fmla="val 23942"/>
            </a:avLst>
          </a:prstGeom>
          <a:solidFill>
            <a:srgbClr val="FF0000"/>
          </a:solidFill>
          <a:ln>
            <a:noFill/>
          </a:ln>
          <a:scene3d>
            <a:camera prst="orthographicFront"/>
            <a:lightRig rig="sunrise" dir="t"/>
          </a:scene3d>
          <a:sp3d prstMaterial="softEdge">
            <a:bevelT w="171450" h="2159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anchor="ctr">
            <a:prstTxWarp prst="textCircle">
              <a:avLst>
                <a:gd name="adj" fmla="val 10800003"/>
              </a:avLst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chemeClr val="bg1"/>
                </a:solidFill>
              </a:rPr>
              <a:t>Trafik  Eğitim  ve   Araştırma  Dairesi  Başkanlığı</a:t>
            </a:r>
          </a:p>
        </p:txBody>
      </p:sp>
      <p:sp>
        <p:nvSpPr>
          <p:cNvPr id="6" name="5 Metin kutusu"/>
          <p:cNvSpPr txBox="1"/>
          <p:nvPr/>
        </p:nvSpPr>
        <p:spPr>
          <a:xfrm>
            <a:off x="2946388" y="4006259"/>
            <a:ext cx="6286512" cy="280076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lgerian" pitchFamily="82" charset="0"/>
                <a:cs typeface="+mn-cs"/>
              </a:rPr>
              <a:t>TRAFİĞİN </a:t>
            </a:r>
            <a:r>
              <a:rPr lang="tr-TR" sz="48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lgerian" pitchFamily="82" charset="0"/>
                <a:cs typeface="+mn-cs"/>
              </a:rPr>
              <a:t>DENETİmİ</a:t>
            </a:r>
            <a:endParaRPr lang="tr-TR" sz="48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lgerian" pitchFamily="82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 sz="14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lgerian" pitchFamily="82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lgerian" pitchFamily="82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96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lgerian" pitchFamily="82" charset="0"/>
                <a:cs typeface="+mn-cs"/>
              </a:rPr>
              <a:t>kIBrIs</a:t>
            </a:r>
            <a:endParaRPr lang="tr-TR" sz="4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lgerian" pitchFamily="82" charset="0"/>
              <a:cs typeface="+mn-cs"/>
            </a:endParaRPr>
          </a:p>
        </p:txBody>
      </p:sp>
      <p:sp>
        <p:nvSpPr>
          <p:cNvPr id="1037" name="7 Metin kutusu"/>
          <p:cNvSpPr txBox="1">
            <a:spLocks noChangeArrowheads="1"/>
          </p:cNvSpPr>
          <p:nvPr/>
        </p:nvSpPr>
        <p:spPr bwMode="auto">
          <a:xfrm>
            <a:off x="3071813" y="115888"/>
            <a:ext cx="600075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3200" b="1">
                <a:latin typeface="Cambria" pitchFamily="18" charset="0"/>
              </a:rPr>
              <a:t>T C</a:t>
            </a:r>
          </a:p>
          <a:p>
            <a:pPr algn="ctr"/>
            <a:r>
              <a:rPr lang="tr-TR" sz="3200" b="1">
                <a:latin typeface="Cambria" pitchFamily="18" charset="0"/>
              </a:rPr>
              <a:t>İÇİŞLERİ BAKANLIĞI</a:t>
            </a:r>
          </a:p>
          <a:p>
            <a:pPr algn="ctr"/>
            <a:r>
              <a:rPr lang="tr-TR" sz="3200" b="1">
                <a:latin typeface="Cambria" pitchFamily="18" charset="0"/>
              </a:rPr>
              <a:t>Emniyet Genel Müdürlüğü</a:t>
            </a:r>
          </a:p>
        </p:txBody>
      </p:sp>
      <p:sp>
        <p:nvSpPr>
          <p:cNvPr id="1038" name="4 Dikdörtgen"/>
          <p:cNvSpPr>
            <a:spLocks noChangeArrowheads="1"/>
          </p:cNvSpPr>
          <p:nvPr/>
        </p:nvSpPr>
        <p:spPr bwMode="auto">
          <a:xfrm>
            <a:off x="2987675" y="2276475"/>
            <a:ext cx="61563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2000" b="1">
                <a:solidFill>
                  <a:srgbClr val="003399"/>
                </a:solidFill>
                <a:latin typeface="Calibri" pitchFamily="34" charset="0"/>
              </a:rPr>
              <a:t> </a:t>
            </a:r>
            <a:endParaRPr lang="en-GB" sz="2000" b="1">
              <a:solidFill>
                <a:srgbClr val="003399"/>
              </a:solidFill>
              <a:latin typeface="Calibri" pitchFamily="34" charset="0"/>
            </a:endParaRPr>
          </a:p>
        </p:txBody>
      </p:sp>
      <p:pic>
        <p:nvPicPr>
          <p:cNvPr id="1040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99050" y="1700213"/>
            <a:ext cx="204470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" y="2205038"/>
            <a:ext cx="8996363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26627" name="6 Metin kutusu"/>
          <p:cNvSpPr txBox="1">
            <a:spLocks noChangeArrowheads="1"/>
          </p:cNvSpPr>
          <p:nvPr/>
        </p:nvSpPr>
        <p:spPr bwMode="auto">
          <a:xfrm>
            <a:off x="755650" y="188913"/>
            <a:ext cx="69135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4000" b="1">
                <a:solidFill>
                  <a:schemeClr val="bg1"/>
                </a:solidFill>
                <a:latin typeface="Cambria" pitchFamily="18" charset="0"/>
              </a:rPr>
              <a:t>KIBRIS ANKET SONUÇLARI</a:t>
            </a:r>
          </a:p>
        </p:txBody>
      </p:sp>
      <p:sp>
        <p:nvSpPr>
          <p:cNvPr id="9" name="8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200" i="1" dirty="0">
                <a:latin typeface="Cambria" pitchFamily="18" charset="0"/>
              </a:rPr>
              <a:t>	Trafik ve  Yol Güvenliği	             1. BÖLÜM   Trafikle İlgili Genel Tanımlar</a:t>
            </a:r>
          </a:p>
        </p:txBody>
      </p:sp>
      <p:sp>
        <p:nvSpPr>
          <p:cNvPr id="10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997BC226-6BC8-4213-AFBF-91B9513A893A}" type="slidenum">
              <a:rPr lang="tr-TR" sz="1050" b="1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10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26630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50" y="-26988"/>
            <a:ext cx="936625" cy="104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10" name="10 Metin kutusu"/>
          <p:cNvSpPr txBox="1">
            <a:spLocks noChangeArrowheads="1"/>
          </p:cNvSpPr>
          <p:nvPr/>
        </p:nvSpPr>
        <p:spPr bwMode="auto">
          <a:xfrm>
            <a:off x="359024" y="2132856"/>
            <a:ext cx="878497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r-TR" sz="3600" b="1" dirty="0" smtClean="0">
                <a:latin typeface="Cambria" pitchFamily="18" charset="0"/>
              </a:rPr>
              <a:t>DİNLEDİĞİNİZ İÇİN</a:t>
            </a:r>
          </a:p>
          <a:p>
            <a:endParaRPr lang="tr-TR" sz="3600" b="1" dirty="0" smtClean="0">
              <a:latin typeface="Cambria" pitchFamily="18" charset="0"/>
            </a:endParaRPr>
          </a:p>
          <a:p>
            <a:pPr algn="ctr"/>
            <a:r>
              <a:rPr lang="tr-TR" sz="3600" b="1" dirty="0" smtClean="0">
                <a:latin typeface="Cambria" pitchFamily="18" charset="0"/>
              </a:rPr>
              <a:t>	TEŞEKKÜR EDERİZ</a:t>
            </a:r>
          </a:p>
        </p:txBody>
      </p:sp>
      <p:grpSp>
        <p:nvGrpSpPr>
          <p:cNvPr id="2" name="15 Grup"/>
          <p:cNvGrpSpPr>
            <a:grpSpLocks/>
          </p:cNvGrpSpPr>
          <p:nvPr/>
        </p:nvGrpSpPr>
        <p:grpSpPr bwMode="auto">
          <a:xfrm>
            <a:off x="539552" y="2996952"/>
            <a:ext cx="1224136" cy="1440160"/>
            <a:chOff x="3275856" y="3645024"/>
            <a:chExt cx="612000" cy="792000"/>
          </a:xfrm>
        </p:grpSpPr>
        <p:sp>
          <p:nvSpPr>
            <p:cNvPr id="6" name="5 Yuvarlatılmış Dikdörtgen"/>
            <p:cNvSpPr/>
            <p:nvPr/>
          </p:nvSpPr>
          <p:spPr>
            <a:xfrm>
              <a:off x="3275856" y="3645024"/>
              <a:ext cx="612000" cy="792000"/>
            </a:xfrm>
            <a:prstGeom prst="roundRect">
              <a:avLst>
                <a:gd name="adj" fmla="val 26986"/>
              </a:avLst>
            </a:prstGeom>
            <a:solidFill>
              <a:schemeClr val="bg1">
                <a:lumMod val="85000"/>
              </a:schemeClr>
            </a:solidFill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tr-TR"/>
            </a:p>
          </p:txBody>
        </p:sp>
        <p:pic>
          <p:nvPicPr>
            <p:cNvPr id="123922" name="Picture 9" descr="trafik logosu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374164" y="3722790"/>
              <a:ext cx="428086" cy="623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" name="18 Dikdörtgen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sz="1200" i="1" dirty="0" smtClean="0">
                <a:solidFill>
                  <a:schemeClr val="bg1"/>
                </a:solidFill>
                <a:latin typeface="Cambria" pitchFamily="18" charset="0"/>
              </a:rPr>
              <a:t>	</a:t>
            </a:r>
            <a:r>
              <a:rPr lang="tr-TR" sz="1200" b="1" dirty="0" smtClean="0">
                <a:solidFill>
                  <a:schemeClr val="bg1"/>
                </a:solidFill>
                <a:latin typeface="Cambria" pitchFamily="18" charset="0"/>
              </a:rPr>
              <a:t>TRAFİK  VE YOL GÜVENLİĞİ</a:t>
            </a:r>
            <a:endParaRPr lang="tr-TR" sz="1200" i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20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862AE05E-B1E1-437D-8D9E-E0F5FDBD95D7}" type="slidenum">
              <a:rPr lang="tr-TR" sz="1050" b="1" smtClean="0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100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22" name="21 Dikdörtgen"/>
          <p:cNvSpPr/>
          <p:nvPr/>
        </p:nvSpPr>
        <p:spPr>
          <a:xfrm>
            <a:off x="-36512" y="-27384"/>
            <a:ext cx="9144000" cy="18864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sz="1200" i="1" dirty="0" smtClean="0">
                <a:solidFill>
                  <a:schemeClr val="bg1"/>
                </a:solidFill>
                <a:latin typeface="Cambria" pitchFamily="18" charset="0"/>
              </a:rPr>
              <a:t>	</a:t>
            </a:r>
            <a:r>
              <a:rPr lang="tr-TR" sz="1200" b="1" dirty="0" smtClean="0">
                <a:solidFill>
                  <a:schemeClr val="bg1"/>
                </a:solidFill>
                <a:latin typeface="Cambria" pitchFamily="18" charset="0"/>
              </a:rPr>
              <a:t>TRAFİK  VE YOL GÜVENLİĞİ</a:t>
            </a:r>
            <a:endParaRPr lang="tr-TR" sz="1200" i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0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13560" y="2996952"/>
            <a:ext cx="1162896" cy="129614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2" descr="http://www.devrimgazetesi.com.tr/resim/trafik%20denetimler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413" y="1412875"/>
            <a:ext cx="4176712" cy="295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27651" name="6 Metin kutusu"/>
          <p:cNvSpPr txBox="1">
            <a:spLocks noChangeArrowheads="1"/>
          </p:cNvSpPr>
          <p:nvPr/>
        </p:nvSpPr>
        <p:spPr bwMode="auto">
          <a:xfrm>
            <a:off x="1187450" y="188913"/>
            <a:ext cx="69135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4000" b="1">
                <a:solidFill>
                  <a:schemeClr val="bg1"/>
                </a:solidFill>
                <a:latin typeface="Cambria" pitchFamily="18" charset="0"/>
              </a:rPr>
              <a:t>TRAFİK DENETİMLERİ</a:t>
            </a:r>
          </a:p>
        </p:txBody>
      </p:sp>
      <p:sp>
        <p:nvSpPr>
          <p:cNvPr id="27652" name="9 Dikdörtgen"/>
          <p:cNvSpPr>
            <a:spLocks noChangeArrowheads="1"/>
          </p:cNvSpPr>
          <p:nvPr/>
        </p:nvSpPr>
        <p:spPr bwMode="auto">
          <a:xfrm>
            <a:off x="395288" y="4368800"/>
            <a:ext cx="8280400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buClr>
                <a:srgbClr val="FF0000"/>
              </a:buClr>
              <a:buFont typeface="Wingdings" pitchFamily="2" charset="2"/>
              <a:buChar char="q"/>
            </a:pPr>
            <a:r>
              <a:rPr lang="tr-TR" sz="2400">
                <a:solidFill>
                  <a:srgbClr val="000000"/>
                </a:solidFill>
                <a:latin typeface="Cambria" pitchFamily="18" charset="0"/>
                <a:cs typeface="Calibri" pitchFamily="34" charset="0"/>
              </a:rPr>
              <a:t> Karayollarında can ve mal güvenliğinin sağlanması amacıyla,  yayaların, yolcuların, araçların hal ve hareketlerinin trafiğe uygun olup olmadığını belirlemek ve kurallara uymayanlar hakkında gerekli yasal işlemleri yapmaya </a:t>
            </a:r>
            <a:r>
              <a:rPr lang="tr-TR" sz="2400" b="1">
                <a:solidFill>
                  <a:srgbClr val="000000"/>
                </a:solidFill>
                <a:latin typeface="Cambria" pitchFamily="18" charset="0"/>
                <a:cs typeface="Calibri" pitchFamily="34" charset="0"/>
              </a:rPr>
              <a:t>Trafik Denetimi</a:t>
            </a:r>
            <a:r>
              <a:rPr lang="tr-TR" sz="2400">
                <a:solidFill>
                  <a:srgbClr val="000000"/>
                </a:solidFill>
                <a:latin typeface="Cambria" pitchFamily="18" charset="0"/>
                <a:cs typeface="Calibri" pitchFamily="34" charset="0"/>
              </a:rPr>
              <a:t> denilir.</a:t>
            </a:r>
            <a:endParaRPr lang="tr-TR" sz="3600">
              <a:solidFill>
                <a:srgbClr val="000000"/>
              </a:solidFill>
              <a:latin typeface="Cambria" pitchFamily="18" charset="0"/>
              <a:cs typeface="Calibri" pitchFamily="34" charset="0"/>
            </a:endParaRPr>
          </a:p>
        </p:txBody>
      </p:sp>
      <p:sp>
        <p:nvSpPr>
          <p:cNvPr id="9" name="8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200" i="1" dirty="0">
                <a:latin typeface="Cambria" pitchFamily="18" charset="0"/>
              </a:rPr>
              <a:t>	Trafik ve  Yol Güvenliği	             1. BÖLÜM   Trafikle İlgili Genel Tanımlar</a:t>
            </a:r>
          </a:p>
        </p:txBody>
      </p:sp>
      <p:sp>
        <p:nvSpPr>
          <p:cNvPr id="10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EC7610D7-B51E-4CE5-9201-53134359A48C}" type="slidenum">
              <a:rPr lang="tr-TR" sz="1050" b="1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11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27655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50" y="-26988"/>
            <a:ext cx="936625" cy="104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28674" name="6 Metin kutusu"/>
          <p:cNvSpPr txBox="1">
            <a:spLocks noChangeArrowheads="1"/>
          </p:cNvSpPr>
          <p:nvPr/>
        </p:nvSpPr>
        <p:spPr bwMode="auto">
          <a:xfrm>
            <a:off x="250825" y="63500"/>
            <a:ext cx="8424863" cy="98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3500"/>
              </a:lnSpc>
            </a:pPr>
            <a:r>
              <a:rPr lang="tr-TR" sz="3600" b="1">
                <a:solidFill>
                  <a:schemeClr val="bg1"/>
                </a:solidFill>
                <a:latin typeface="Cambria" pitchFamily="18" charset="0"/>
              </a:rPr>
              <a:t>TARFİK DENETİMLERİNİN</a:t>
            </a:r>
          </a:p>
          <a:p>
            <a:pPr algn="ctr">
              <a:lnSpc>
                <a:spcPts val="3500"/>
              </a:lnSpc>
            </a:pPr>
            <a:r>
              <a:rPr lang="tr-TR" sz="3600" b="1">
                <a:solidFill>
                  <a:schemeClr val="bg1"/>
                </a:solidFill>
                <a:latin typeface="Cambria" pitchFamily="18" charset="0"/>
              </a:rPr>
              <a:t>AMACI</a:t>
            </a:r>
          </a:p>
        </p:txBody>
      </p:sp>
      <p:sp>
        <p:nvSpPr>
          <p:cNvPr id="28675" name="9 Dikdörtgen"/>
          <p:cNvSpPr>
            <a:spLocks noChangeArrowheads="1"/>
          </p:cNvSpPr>
          <p:nvPr/>
        </p:nvSpPr>
        <p:spPr bwMode="auto">
          <a:xfrm>
            <a:off x="250825" y="1908175"/>
            <a:ext cx="8640763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buClr>
                <a:srgbClr val="FF0000"/>
              </a:buClr>
              <a:buFont typeface="Wingdings" pitchFamily="2" charset="2"/>
              <a:buChar char="Ø"/>
            </a:pPr>
            <a:r>
              <a:rPr lang="tr-TR" sz="2800">
                <a:solidFill>
                  <a:srgbClr val="000000"/>
                </a:solidFill>
                <a:latin typeface="Cambria" pitchFamily="18" charset="0"/>
                <a:cs typeface="Calibri" pitchFamily="34" charset="0"/>
              </a:rPr>
              <a:t> Güvenli bir trafik ortamı oluşturulması için, yol kullanıcılarında (sürücü, yolcu, yaya) </a:t>
            </a:r>
            <a:r>
              <a:rPr lang="tr-TR" sz="2800" b="1" i="1">
                <a:latin typeface="Cambria" pitchFamily="18" charset="0"/>
                <a:cs typeface="Calibri" pitchFamily="34" charset="0"/>
              </a:rPr>
              <a:t>Algılanan Yakalanma Riski Duygusunu </a:t>
            </a:r>
            <a:r>
              <a:rPr lang="tr-TR" sz="2800">
                <a:latin typeface="Cambria" pitchFamily="18" charset="0"/>
                <a:cs typeface="Calibri" pitchFamily="34" charset="0"/>
              </a:rPr>
              <a:t>oluşturarak, </a:t>
            </a:r>
            <a:r>
              <a:rPr lang="tr-TR" sz="2800">
                <a:solidFill>
                  <a:srgbClr val="000000"/>
                </a:solidFill>
                <a:latin typeface="Cambria" pitchFamily="18" charset="0"/>
                <a:cs typeface="Times New Roman" pitchFamily="18" charset="0"/>
              </a:rPr>
              <a:t>olumlu yönde davranış değişikliği meydana getirmek ve sürekliliğini sağlamak,</a:t>
            </a:r>
          </a:p>
          <a:p>
            <a:pPr algn="just" eaLnBrk="0" hangingPunct="0">
              <a:buClr>
                <a:srgbClr val="FF0000"/>
              </a:buClr>
              <a:buFont typeface="Wingdings" pitchFamily="2" charset="2"/>
              <a:buChar char="Ø"/>
            </a:pPr>
            <a:endParaRPr lang="tr-TR" sz="2800">
              <a:solidFill>
                <a:srgbClr val="000000"/>
              </a:solidFill>
              <a:latin typeface="Cambria" pitchFamily="18" charset="0"/>
            </a:endParaRPr>
          </a:p>
          <a:p>
            <a:pPr algn="just" eaLnBrk="0" hangingPunct="0">
              <a:buClr>
                <a:srgbClr val="FF0000"/>
              </a:buClr>
              <a:buFont typeface="Wingdings" pitchFamily="2" charset="2"/>
              <a:buChar char="Ø"/>
            </a:pPr>
            <a:r>
              <a:rPr lang="tr-TR" sz="2800">
                <a:latin typeface="Cambria" pitchFamily="18" charset="0"/>
              </a:rPr>
              <a:t> Bu duygu, Sürücülerin seyir halindeyken her an gözlenmekte oldukları ve yanlış yaptıklarında cezalandırılacakları duygusudur.</a:t>
            </a:r>
            <a:endParaRPr lang="tr-TR" sz="2800">
              <a:solidFill>
                <a:srgbClr val="000000"/>
              </a:solidFill>
              <a:latin typeface="Cambria" pitchFamily="18" charset="0"/>
            </a:endParaRPr>
          </a:p>
        </p:txBody>
      </p:sp>
      <p:sp>
        <p:nvSpPr>
          <p:cNvPr id="8" name="7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200" i="1" dirty="0">
                <a:latin typeface="Cambria" pitchFamily="18" charset="0"/>
              </a:rPr>
              <a:t>	Trafik ve  Yol Güvenliği	             1. BÖLÜM   Trafikle İlgili Genel Tanımlar</a:t>
            </a:r>
          </a:p>
        </p:txBody>
      </p:sp>
      <p:sp>
        <p:nvSpPr>
          <p:cNvPr id="9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7749E50D-5789-48FD-92EA-7886AA11EC54}" type="slidenum">
              <a:rPr lang="tr-TR" sz="1050" b="1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12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28678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2450" y="-26988"/>
            <a:ext cx="936625" cy="104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412875"/>
            <a:ext cx="8713787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29699" name="6 Metin kutusu"/>
          <p:cNvSpPr txBox="1">
            <a:spLocks noChangeArrowheads="1"/>
          </p:cNvSpPr>
          <p:nvPr/>
        </p:nvSpPr>
        <p:spPr bwMode="auto">
          <a:xfrm>
            <a:off x="755650" y="188913"/>
            <a:ext cx="69135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4000" b="1">
                <a:solidFill>
                  <a:schemeClr val="bg1"/>
                </a:solidFill>
                <a:latin typeface="Cambria" pitchFamily="18" charset="0"/>
              </a:rPr>
              <a:t>KIBRIS ANKET SONUÇLARI</a:t>
            </a:r>
          </a:p>
        </p:txBody>
      </p:sp>
      <p:sp>
        <p:nvSpPr>
          <p:cNvPr id="10" name="9 Dikdörtgen"/>
          <p:cNvSpPr/>
          <p:nvPr/>
        </p:nvSpPr>
        <p:spPr>
          <a:xfrm>
            <a:off x="250825" y="1989138"/>
            <a:ext cx="8642350" cy="64611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tr-TR" sz="3600" b="1">
                <a:solidFill>
                  <a:srgbClr val="FFFFFF"/>
                </a:solidFill>
                <a:latin typeface="Cambria" pitchFamily="18" charset="0"/>
                <a:cs typeface="Calibri" pitchFamily="34" charset="0"/>
              </a:rPr>
              <a:t>Algılanan Yakalanma Riski Duygusu…!</a:t>
            </a:r>
            <a:endParaRPr lang="tr-TR" sz="36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9" name="8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200" i="1" dirty="0">
                <a:latin typeface="Cambria" pitchFamily="18" charset="0"/>
              </a:rPr>
              <a:t>	Trafik ve  Yol Güvenliği	             1. BÖLÜM   Trafikle İlgili Genel Tanımlar</a:t>
            </a:r>
          </a:p>
        </p:txBody>
      </p:sp>
      <p:sp>
        <p:nvSpPr>
          <p:cNvPr id="11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AFDB2B92-EB35-4FB5-AD7D-B857E686F9F8}" type="slidenum">
              <a:rPr lang="tr-TR" sz="1050" b="1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13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29703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50" y="-26988"/>
            <a:ext cx="936625" cy="104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30722" name="6 Metin kutusu"/>
          <p:cNvSpPr txBox="1">
            <a:spLocks noChangeArrowheads="1"/>
          </p:cNvSpPr>
          <p:nvPr/>
        </p:nvSpPr>
        <p:spPr bwMode="auto">
          <a:xfrm>
            <a:off x="250825" y="63500"/>
            <a:ext cx="8424863" cy="98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3500"/>
              </a:lnSpc>
            </a:pPr>
            <a:r>
              <a:rPr lang="tr-TR" sz="3600" b="1">
                <a:solidFill>
                  <a:schemeClr val="bg1"/>
                </a:solidFill>
                <a:latin typeface="Cambria" pitchFamily="18" charset="0"/>
              </a:rPr>
              <a:t>TARFİK DENETİMLERİNİN</a:t>
            </a:r>
          </a:p>
          <a:p>
            <a:pPr algn="ctr">
              <a:lnSpc>
                <a:spcPts val="3500"/>
              </a:lnSpc>
            </a:pPr>
            <a:r>
              <a:rPr lang="tr-TR" sz="3600" b="1">
                <a:solidFill>
                  <a:schemeClr val="bg1"/>
                </a:solidFill>
                <a:latin typeface="Cambria" pitchFamily="18" charset="0"/>
              </a:rPr>
              <a:t>AMACI</a:t>
            </a:r>
          </a:p>
        </p:txBody>
      </p:sp>
      <p:sp>
        <p:nvSpPr>
          <p:cNvPr id="30723" name="Dikdörtgen 15"/>
          <p:cNvSpPr>
            <a:spLocks noChangeArrowheads="1"/>
          </p:cNvSpPr>
          <p:nvPr/>
        </p:nvSpPr>
        <p:spPr bwMode="auto">
          <a:xfrm>
            <a:off x="395288" y="2624138"/>
            <a:ext cx="8424862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tr-TR" sz="2800">
                <a:latin typeface="Cambria" pitchFamily="18" charset="0"/>
              </a:rPr>
              <a:t>Trafik ortamında can ve mal güvenliği bakımından tehlikeli sonuçlar doğuracak </a:t>
            </a:r>
            <a:r>
              <a:rPr lang="tr-TR" sz="2800" b="1">
                <a:latin typeface="Cambria" pitchFamily="18" charset="0"/>
              </a:rPr>
              <a:t>ihlal ve ihmallerin </a:t>
            </a:r>
            <a:r>
              <a:rPr lang="tr-TR" sz="2800">
                <a:latin typeface="Cambria" pitchFamily="18" charset="0"/>
              </a:rPr>
              <a:t>en aza indirilmesini sağlamak</a:t>
            </a:r>
          </a:p>
        </p:txBody>
      </p:sp>
      <p:sp>
        <p:nvSpPr>
          <p:cNvPr id="8" name="7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200" i="1" dirty="0">
                <a:latin typeface="Cambria" pitchFamily="18" charset="0"/>
              </a:rPr>
              <a:t>	Trafik ve  Yol Güvenliği	             1. BÖLÜM   Trafikle İlgili Genel Tanımlar</a:t>
            </a:r>
          </a:p>
        </p:txBody>
      </p:sp>
      <p:sp>
        <p:nvSpPr>
          <p:cNvPr id="9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96B65F47-70AD-4E34-AB7B-56DB1FB9FEE8}" type="slidenum">
              <a:rPr lang="tr-TR" sz="1050" b="1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14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30726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2450" y="-26988"/>
            <a:ext cx="936625" cy="104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31746" name="9 Dikdörtgen"/>
          <p:cNvSpPr>
            <a:spLocks noChangeArrowheads="1"/>
          </p:cNvSpPr>
          <p:nvPr/>
        </p:nvSpPr>
        <p:spPr bwMode="auto">
          <a:xfrm>
            <a:off x="323850" y="1628775"/>
            <a:ext cx="8424863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buClr>
                <a:srgbClr val="FF0000"/>
              </a:buClr>
              <a:buFont typeface="Wingdings" pitchFamily="2" charset="2"/>
              <a:buChar char="Ø"/>
            </a:pPr>
            <a:r>
              <a:rPr lang="tr-TR" sz="2800">
                <a:solidFill>
                  <a:srgbClr val="000000"/>
                </a:solidFill>
                <a:latin typeface="Cambria" pitchFamily="18" charset="0"/>
                <a:cs typeface="Times New Roman" pitchFamily="18" charset="0"/>
              </a:rPr>
              <a:t> Ayrıca bir ülkenin maddi kaynaklarının korunması ve verimliliğin sağlanması bakımından da Trafik denetimleri önem arz etmektedir.</a:t>
            </a:r>
            <a:endParaRPr lang="tr-TR" sz="2800">
              <a:solidFill>
                <a:srgbClr val="000000"/>
              </a:solidFill>
              <a:latin typeface="Cambria" pitchFamily="18" charset="0"/>
            </a:endParaRPr>
          </a:p>
        </p:txBody>
      </p:sp>
      <p:sp>
        <p:nvSpPr>
          <p:cNvPr id="31747" name="6 Metin kutusu"/>
          <p:cNvSpPr txBox="1">
            <a:spLocks noChangeArrowheads="1"/>
          </p:cNvSpPr>
          <p:nvPr/>
        </p:nvSpPr>
        <p:spPr bwMode="auto">
          <a:xfrm>
            <a:off x="250825" y="63500"/>
            <a:ext cx="8424863" cy="98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3500"/>
              </a:lnSpc>
            </a:pPr>
            <a:r>
              <a:rPr lang="tr-TR" sz="3600" b="1">
                <a:solidFill>
                  <a:schemeClr val="bg1"/>
                </a:solidFill>
                <a:latin typeface="Cambria" pitchFamily="18" charset="0"/>
              </a:rPr>
              <a:t>TARFİK DENETİMLERİNİN</a:t>
            </a:r>
          </a:p>
          <a:p>
            <a:pPr algn="ctr">
              <a:lnSpc>
                <a:spcPts val="3500"/>
              </a:lnSpc>
            </a:pPr>
            <a:r>
              <a:rPr lang="tr-TR" sz="3600" b="1">
                <a:solidFill>
                  <a:schemeClr val="bg1"/>
                </a:solidFill>
                <a:latin typeface="Cambria" pitchFamily="18" charset="0"/>
              </a:rPr>
              <a:t>AMACI</a:t>
            </a:r>
          </a:p>
        </p:txBody>
      </p:sp>
      <p:pic>
        <p:nvPicPr>
          <p:cNvPr id="31748" name="Picture 22" descr="http://kirikkaleajans.com/resimler/haber/Kirikkale-kaza%20as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2997200"/>
            <a:ext cx="5688012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200" i="1" dirty="0">
                <a:latin typeface="Cambria" pitchFamily="18" charset="0"/>
              </a:rPr>
              <a:t>	Trafik ve  Yol Güvenliği	             1. BÖLÜM   Trafikle İlgili Genel Tanımlar</a:t>
            </a:r>
          </a:p>
        </p:txBody>
      </p:sp>
      <p:sp>
        <p:nvSpPr>
          <p:cNvPr id="10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BAA7B43C-BD1A-4B96-936E-867172D3A1FC}" type="slidenum">
              <a:rPr lang="tr-TR" sz="1050" b="1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15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31751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50" y="-26988"/>
            <a:ext cx="936625" cy="104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73"/>
          <p:cNvPicPr>
            <a:picLocks noChangeAspect="1" noChangeArrowheads="1"/>
          </p:cNvPicPr>
          <p:nvPr/>
        </p:nvPicPr>
        <p:blipFill>
          <a:blip r:embed="rId2" cstate="print"/>
          <a:srcRect r="49557"/>
          <a:stretch>
            <a:fillRect/>
          </a:stretch>
        </p:blipFill>
        <p:spPr bwMode="auto">
          <a:xfrm>
            <a:off x="539750" y="1196975"/>
            <a:ext cx="6840538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32771" name="6 Metin kutusu"/>
          <p:cNvSpPr txBox="1">
            <a:spLocks noChangeArrowheads="1"/>
          </p:cNvSpPr>
          <p:nvPr/>
        </p:nvSpPr>
        <p:spPr bwMode="auto">
          <a:xfrm>
            <a:off x="468313" y="223838"/>
            <a:ext cx="7415212" cy="55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3500"/>
              </a:lnSpc>
            </a:pPr>
            <a:r>
              <a:rPr lang="tr-TR" sz="4400" b="1">
                <a:solidFill>
                  <a:schemeClr val="bg1"/>
                </a:solidFill>
                <a:latin typeface="Cambria" pitchFamily="18" charset="0"/>
              </a:rPr>
              <a:t>KIBRIS ANKET SONUÇLARI</a:t>
            </a:r>
          </a:p>
        </p:txBody>
      </p:sp>
      <p:sp>
        <p:nvSpPr>
          <p:cNvPr id="8" name="7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200" i="1" dirty="0">
                <a:latin typeface="Cambria" pitchFamily="18" charset="0"/>
              </a:rPr>
              <a:t>	Trafik ve  Yol Güvenliği	             1. BÖLÜM   Trafikle İlgili Genel Tanımlar</a:t>
            </a:r>
          </a:p>
        </p:txBody>
      </p:sp>
      <p:sp>
        <p:nvSpPr>
          <p:cNvPr id="10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5273EB4B-4759-4917-8527-5F7D0246A04A}" type="slidenum">
              <a:rPr lang="tr-TR" sz="1050" b="1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16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488" y="1773238"/>
            <a:ext cx="180022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2450" y="-26988"/>
            <a:ext cx="936625" cy="104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73"/>
          <p:cNvPicPr>
            <a:picLocks noChangeAspect="1" noChangeArrowheads="1"/>
          </p:cNvPicPr>
          <p:nvPr/>
        </p:nvPicPr>
        <p:blipFill>
          <a:blip r:embed="rId2" cstate="print"/>
          <a:srcRect l="50082"/>
          <a:stretch>
            <a:fillRect/>
          </a:stretch>
        </p:blipFill>
        <p:spPr bwMode="auto">
          <a:xfrm>
            <a:off x="1042988" y="1268413"/>
            <a:ext cx="6985000" cy="532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33795" name="6 Metin kutusu"/>
          <p:cNvSpPr txBox="1">
            <a:spLocks noChangeArrowheads="1"/>
          </p:cNvSpPr>
          <p:nvPr/>
        </p:nvSpPr>
        <p:spPr bwMode="auto">
          <a:xfrm>
            <a:off x="468313" y="223838"/>
            <a:ext cx="7415212" cy="55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3500"/>
              </a:lnSpc>
            </a:pPr>
            <a:r>
              <a:rPr lang="tr-TR" sz="4400" b="1">
                <a:solidFill>
                  <a:schemeClr val="bg1"/>
                </a:solidFill>
                <a:latin typeface="Cambria" pitchFamily="18" charset="0"/>
              </a:rPr>
              <a:t>KIBRIS ANKET SONUÇLARI</a:t>
            </a:r>
          </a:p>
        </p:txBody>
      </p:sp>
      <p:sp>
        <p:nvSpPr>
          <p:cNvPr id="8" name="7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200" i="1" dirty="0">
                <a:latin typeface="Cambria" pitchFamily="18" charset="0"/>
              </a:rPr>
              <a:t>	Trafik ve  Yol Güvenliği	             1. BÖLÜM   Trafikle İlgili Genel Tanımlar</a:t>
            </a:r>
          </a:p>
        </p:txBody>
      </p:sp>
      <p:sp>
        <p:nvSpPr>
          <p:cNvPr id="10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BF6A0C1E-7B3C-498C-8641-5D8160D3CF57}" type="slidenum">
              <a:rPr lang="tr-TR" sz="1050" b="1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17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1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73463"/>
            <a:ext cx="9144000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2450" y="-26988"/>
            <a:ext cx="936625" cy="104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3"/>
          <p:cNvPicPr>
            <a:picLocks noChangeAspect="1" noChangeArrowheads="1"/>
          </p:cNvPicPr>
          <p:nvPr/>
        </p:nvPicPr>
        <p:blipFill>
          <a:blip r:embed="rId2" cstate="print"/>
          <a:srcRect b="9802"/>
          <a:stretch>
            <a:fillRect/>
          </a:stretch>
        </p:blipFill>
        <p:spPr bwMode="auto">
          <a:xfrm>
            <a:off x="214313" y="1571625"/>
            <a:ext cx="2786062" cy="241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34819" name="6 Metin kutusu"/>
          <p:cNvSpPr txBox="1">
            <a:spLocks noChangeArrowheads="1"/>
          </p:cNvSpPr>
          <p:nvPr/>
        </p:nvSpPr>
        <p:spPr bwMode="auto">
          <a:xfrm>
            <a:off x="468313" y="333375"/>
            <a:ext cx="7415212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3500"/>
              </a:lnSpc>
            </a:pPr>
            <a:r>
              <a:rPr lang="tr-TR" sz="4400" b="1">
                <a:solidFill>
                  <a:schemeClr val="bg1"/>
                </a:solidFill>
                <a:latin typeface="Cambria" pitchFamily="18" charset="0"/>
              </a:rPr>
              <a:t>TRAFİK İŞARETLERİ</a:t>
            </a:r>
          </a:p>
        </p:txBody>
      </p:sp>
      <p:sp>
        <p:nvSpPr>
          <p:cNvPr id="8" name="7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200" i="1" dirty="0">
                <a:latin typeface="Cambria" pitchFamily="18" charset="0"/>
              </a:rPr>
              <a:t>	Trafik ve  Yol Güvenliği	             1. BÖLÜM   Trafikle İlgili Genel Tanımlar</a:t>
            </a:r>
          </a:p>
        </p:txBody>
      </p:sp>
      <p:sp>
        <p:nvSpPr>
          <p:cNvPr id="10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83007B77-5B2F-42AE-95BC-A69C16BF28E1}" type="slidenum">
              <a:rPr lang="tr-TR" sz="1050" b="1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18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2" name="11 Dikdörtgen"/>
          <p:cNvSpPr>
            <a:spLocks noChangeArrowheads="1"/>
          </p:cNvSpPr>
          <p:nvPr/>
        </p:nvSpPr>
        <p:spPr bwMode="auto">
          <a:xfrm>
            <a:off x="3214688" y="2319338"/>
            <a:ext cx="57150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tr-TR" sz="2400">
                <a:latin typeface="Cambria" pitchFamily="18" charset="0"/>
              </a:rPr>
              <a:t>İleride yaya geçidi bulunduğunu bildirir. Sürücüler hızlarını azaltmalıdır.</a:t>
            </a:r>
          </a:p>
        </p:txBody>
      </p:sp>
      <p:pic>
        <p:nvPicPr>
          <p:cNvPr id="348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4143375"/>
            <a:ext cx="238442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14 Dikdörtgen"/>
          <p:cNvSpPr>
            <a:spLocks noChangeArrowheads="1"/>
          </p:cNvSpPr>
          <p:nvPr/>
        </p:nvSpPr>
        <p:spPr bwMode="auto">
          <a:xfrm>
            <a:off x="3214688" y="4748213"/>
            <a:ext cx="5732462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tr-TR" sz="2400">
                <a:latin typeface="Cambria" pitchFamily="18" charset="0"/>
              </a:rPr>
              <a:t>Bulunduğu yerin yaya geçidi olduğunu ve sürücülerin yayalara ilk geçiş hakkını vermesi gerektiğini bildirir.</a:t>
            </a:r>
          </a:p>
        </p:txBody>
      </p:sp>
      <p:pic>
        <p:nvPicPr>
          <p:cNvPr id="34825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2450" y="-26988"/>
            <a:ext cx="936625" cy="104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357313"/>
            <a:ext cx="2714625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35843" name="6 Metin kutusu"/>
          <p:cNvSpPr txBox="1">
            <a:spLocks noChangeArrowheads="1"/>
          </p:cNvSpPr>
          <p:nvPr/>
        </p:nvSpPr>
        <p:spPr bwMode="auto">
          <a:xfrm>
            <a:off x="468313" y="333375"/>
            <a:ext cx="7415212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3500"/>
              </a:lnSpc>
            </a:pPr>
            <a:r>
              <a:rPr lang="tr-TR" sz="4400" b="1">
                <a:solidFill>
                  <a:schemeClr val="bg1"/>
                </a:solidFill>
                <a:latin typeface="Cambria" pitchFamily="18" charset="0"/>
              </a:rPr>
              <a:t>TRAFİK İŞARETLERİ</a:t>
            </a:r>
          </a:p>
        </p:txBody>
      </p:sp>
      <p:sp>
        <p:nvSpPr>
          <p:cNvPr id="8" name="7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200" i="1" dirty="0">
                <a:latin typeface="Cambria" pitchFamily="18" charset="0"/>
              </a:rPr>
              <a:t>	Trafik ve  Yol Güvenliği	             1. BÖLÜM   Trafikle İlgili Genel Tanımlar</a:t>
            </a:r>
          </a:p>
        </p:txBody>
      </p:sp>
      <p:sp>
        <p:nvSpPr>
          <p:cNvPr id="10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8B28D7FF-FDF7-4570-B42E-761E69A8E798}" type="slidenum">
              <a:rPr lang="tr-TR" sz="1050" b="1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19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14 Dikdörtgen"/>
          <p:cNvSpPr>
            <a:spLocks noChangeArrowheads="1"/>
          </p:cNvSpPr>
          <p:nvPr/>
        </p:nvSpPr>
        <p:spPr bwMode="auto">
          <a:xfrm>
            <a:off x="3214688" y="2105025"/>
            <a:ext cx="5786437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tr-TR" sz="2400">
                <a:latin typeface="Cambria" pitchFamily="18" charset="0"/>
              </a:rPr>
              <a:t>Okul ya da oyun parkı gibi çocuk yayaların çok olduğu kesimleri gösterir. Sürücüler hızlarını azaltmalıdır. </a:t>
            </a:r>
          </a:p>
        </p:txBody>
      </p:sp>
      <p:pic>
        <p:nvPicPr>
          <p:cNvPr id="35847" name="Picture 3"/>
          <p:cNvPicPr>
            <a:picLocks noChangeAspect="1" noChangeArrowheads="1"/>
          </p:cNvPicPr>
          <p:nvPr/>
        </p:nvPicPr>
        <p:blipFill>
          <a:blip r:embed="rId3" cstate="print"/>
          <a:srcRect l="2045"/>
          <a:stretch>
            <a:fillRect/>
          </a:stretch>
        </p:blipFill>
        <p:spPr bwMode="auto">
          <a:xfrm>
            <a:off x="500063" y="4143375"/>
            <a:ext cx="2357437" cy="245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7 Dikdörtgen"/>
          <p:cNvSpPr>
            <a:spLocks noChangeArrowheads="1"/>
          </p:cNvSpPr>
          <p:nvPr/>
        </p:nvSpPr>
        <p:spPr bwMode="auto">
          <a:xfrm>
            <a:off x="3143250" y="4748213"/>
            <a:ext cx="5786438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tr-TR" sz="2400">
                <a:latin typeface="Cambria" pitchFamily="18" charset="0"/>
              </a:rPr>
              <a:t>Bulunduğu yerin okul geçidi olduğunu ve sürücülerin çocuklara ilk geçiş hakkını vermesi gerektiğini bildirir.</a:t>
            </a:r>
          </a:p>
        </p:txBody>
      </p:sp>
      <p:pic>
        <p:nvPicPr>
          <p:cNvPr id="35849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2450" y="-26988"/>
            <a:ext cx="936625" cy="104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5 Grup"/>
          <p:cNvGrpSpPr>
            <a:grpSpLocks/>
          </p:cNvGrpSpPr>
          <p:nvPr/>
        </p:nvGrpSpPr>
        <p:grpSpPr bwMode="auto">
          <a:xfrm>
            <a:off x="214313" y="1917700"/>
            <a:ext cx="8766175" cy="1511300"/>
            <a:chOff x="214313" y="1560574"/>
            <a:chExt cx="8766174" cy="1511236"/>
          </a:xfrm>
        </p:grpSpPr>
        <p:grpSp>
          <p:nvGrpSpPr>
            <p:cNvPr id="2080" name="17 Grup"/>
            <p:cNvGrpSpPr>
              <a:grpSpLocks/>
            </p:cNvGrpSpPr>
            <p:nvPr/>
          </p:nvGrpSpPr>
          <p:grpSpPr bwMode="auto">
            <a:xfrm>
              <a:off x="214313" y="1560574"/>
              <a:ext cx="8766174" cy="1511236"/>
              <a:chOff x="214314" y="2357438"/>
              <a:chExt cx="8766174" cy="870336"/>
            </a:xfrm>
          </p:grpSpPr>
          <p:sp>
            <p:nvSpPr>
              <p:cNvPr id="19" name="18 Yuvarlatılmış Dikdörtgen"/>
              <p:cNvSpPr/>
              <p:nvPr/>
            </p:nvSpPr>
            <p:spPr bwMode="auto">
              <a:xfrm>
                <a:off x="214314" y="2364174"/>
                <a:ext cx="2285984" cy="863600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tr-TR" sz="3600" dirty="0">
                    <a:latin typeface="Cambria" pitchFamily="18" charset="0"/>
                  </a:rPr>
                  <a:t>1. BÖLÜM</a:t>
                </a:r>
              </a:p>
            </p:txBody>
          </p:sp>
          <p:sp>
            <p:nvSpPr>
              <p:cNvPr id="20" name="19 Beşgen"/>
              <p:cNvSpPr/>
              <p:nvPr/>
            </p:nvSpPr>
            <p:spPr>
              <a:xfrm>
                <a:off x="2571751" y="2357438"/>
                <a:ext cx="6408737" cy="863937"/>
              </a:xfrm>
              <a:prstGeom prst="homePlat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tr-TR" sz="2400" dirty="0">
                    <a:latin typeface="Cambria" pitchFamily="18" charset="0"/>
                  </a:rPr>
                  <a:t>     </a:t>
                </a:r>
              </a:p>
            </p:txBody>
          </p:sp>
        </p:grpSp>
        <p:sp>
          <p:nvSpPr>
            <p:cNvPr id="2081" name="20 Dikdörtgen"/>
            <p:cNvSpPr>
              <a:spLocks noChangeArrowheads="1"/>
            </p:cNvSpPr>
            <p:nvPr/>
          </p:nvSpPr>
          <p:spPr bwMode="auto">
            <a:xfrm>
              <a:off x="2786050" y="1632012"/>
              <a:ext cx="6143668" cy="13849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>
                <a:buClr>
                  <a:srgbClr val="FFFF00"/>
                </a:buClr>
                <a:buFont typeface="Wingdings" pitchFamily="2" charset="2"/>
                <a:buChar char="ü"/>
              </a:pPr>
              <a:r>
                <a:rPr lang="tr-TR" sz="2800">
                  <a:solidFill>
                    <a:schemeClr val="bg1"/>
                  </a:solidFill>
                  <a:latin typeface="Cambria" pitchFamily="18" charset="0"/>
                  <a:cs typeface="Times New Roman" pitchFamily="18" charset="0"/>
                </a:rPr>
                <a:t> Trafikle ilgili genel tanımlar,</a:t>
              </a:r>
            </a:p>
            <a:p>
              <a:pPr algn="just">
                <a:buClr>
                  <a:srgbClr val="FFFF00"/>
                </a:buClr>
                <a:buFont typeface="Wingdings" pitchFamily="2" charset="2"/>
                <a:buChar char="ü"/>
              </a:pPr>
              <a:r>
                <a:rPr lang="tr-TR" sz="2800">
                  <a:solidFill>
                    <a:schemeClr val="bg1"/>
                  </a:solidFill>
                  <a:latin typeface="Cambria" pitchFamily="18" charset="0"/>
                  <a:cs typeface="Times New Roman" pitchFamily="18" charset="0"/>
                </a:rPr>
                <a:t> Trafiği oluşturan unsur ve</a:t>
              </a:r>
            </a:p>
            <a:p>
              <a:pPr algn="just">
                <a:buClr>
                  <a:srgbClr val="FFFF00"/>
                </a:buClr>
                <a:buFont typeface="Wingdings" pitchFamily="2" charset="2"/>
                <a:buChar char="ü"/>
              </a:pPr>
              <a:r>
                <a:rPr lang="tr-TR" sz="2800">
                  <a:solidFill>
                    <a:schemeClr val="bg1"/>
                  </a:solidFill>
                  <a:latin typeface="Cambria" pitchFamily="18" charset="0"/>
                  <a:cs typeface="Times New Roman" pitchFamily="18" charset="0"/>
                </a:rPr>
                <a:t> Güvenli trafik ortamı</a:t>
              </a:r>
            </a:p>
          </p:txBody>
        </p:sp>
      </p:grpSp>
      <p:sp>
        <p:nvSpPr>
          <p:cNvPr id="3" name="2 Dikdörtgen"/>
          <p:cNvSpPr/>
          <p:nvPr/>
        </p:nvSpPr>
        <p:spPr>
          <a:xfrm>
            <a:off x="0" y="-27384"/>
            <a:ext cx="9144000" cy="1527558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2056" name="6 Metin kutusu"/>
          <p:cNvSpPr txBox="1">
            <a:spLocks noChangeArrowheads="1"/>
          </p:cNvSpPr>
          <p:nvPr/>
        </p:nvSpPr>
        <p:spPr bwMode="auto">
          <a:xfrm>
            <a:off x="1042988" y="127000"/>
            <a:ext cx="72009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6000" b="1">
                <a:solidFill>
                  <a:schemeClr val="bg1"/>
                </a:solidFill>
                <a:latin typeface="Cambria" pitchFamily="18" charset="0"/>
              </a:rPr>
              <a:t>KONULAR</a:t>
            </a:r>
          </a:p>
        </p:txBody>
      </p:sp>
      <p:grpSp>
        <p:nvGrpSpPr>
          <p:cNvPr id="5" name="24 Grup"/>
          <p:cNvGrpSpPr>
            <a:grpSpLocks/>
          </p:cNvGrpSpPr>
          <p:nvPr/>
        </p:nvGrpSpPr>
        <p:grpSpPr bwMode="auto">
          <a:xfrm>
            <a:off x="214313" y="3497263"/>
            <a:ext cx="8766175" cy="1503362"/>
            <a:chOff x="214313" y="3497263"/>
            <a:chExt cx="8766175" cy="1503362"/>
          </a:xfrm>
        </p:grpSpPr>
        <p:grpSp>
          <p:nvGrpSpPr>
            <p:cNvPr id="2074" name="18 Grup"/>
            <p:cNvGrpSpPr>
              <a:grpSpLocks/>
            </p:cNvGrpSpPr>
            <p:nvPr/>
          </p:nvGrpSpPr>
          <p:grpSpPr bwMode="auto">
            <a:xfrm>
              <a:off x="214313" y="3497263"/>
              <a:ext cx="8766175" cy="1503362"/>
              <a:chOff x="214314" y="3435350"/>
              <a:chExt cx="8766174" cy="865188"/>
            </a:xfrm>
          </p:grpSpPr>
          <p:sp>
            <p:nvSpPr>
              <p:cNvPr id="11" name="10 Yuvarlatılmış Dikdörtgen"/>
              <p:cNvSpPr/>
              <p:nvPr/>
            </p:nvSpPr>
            <p:spPr bwMode="auto">
              <a:xfrm>
                <a:off x="214314" y="3435744"/>
                <a:ext cx="2285984" cy="863600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tr-TR" sz="3600" dirty="0">
                    <a:latin typeface="Cambria" pitchFamily="18" charset="0"/>
                  </a:rPr>
                  <a:t>2. BÖLÜM</a:t>
                </a:r>
              </a:p>
            </p:txBody>
          </p:sp>
          <p:sp>
            <p:nvSpPr>
              <p:cNvPr id="12" name="11 Beşgen"/>
              <p:cNvSpPr/>
              <p:nvPr/>
            </p:nvSpPr>
            <p:spPr>
              <a:xfrm>
                <a:off x="2571751" y="3435350"/>
                <a:ext cx="6408737" cy="865188"/>
              </a:xfrm>
              <a:prstGeom prst="homePlat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tr-TR" sz="2400" dirty="0">
                    <a:latin typeface="Cambria" pitchFamily="18" charset="0"/>
                  </a:rPr>
                  <a:t>     </a:t>
                </a:r>
              </a:p>
            </p:txBody>
          </p:sp>
        </p:grpSp>
        <p:sp>
          <p:nvSpPr>
            <p:cNvPr id="2075" name="20 Dikdörtgen"/>
            <p:cNvSpPr>
              <a:spLocks noChangeArrowheads="1"/>
            </p:cNvSpPr>
            <p:nvPr/>
          </p:nvSpPr>
          <p:spPr bwMode="auto">
            <a:xfrm>
              <a:off x="2714625" y="3573016"/>
              <a:ext cx="5857875" cy="138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>
                <a:buClr>
                  <a:srgbClr val="FFFF00"/>
                </a:buClr>
                <a:buFont typeface="Wingdings" pitchFamily="2" charset="2"/>
                <a:buChar char="ü"/>
              </a:pPr>
              <a:r>
                <a:rPr lang="tr-TR" sz="2800">
                  <a:solidFill>
                    <a:schemeClr val="bg1"/>
                  </a:solidFill>
                  <a:latin typeface="Cambria" pitchFamily="18" charset="0"/>
                  <a:cs typeface="Times New Roman" pitchFamily="18" charset="0"/>
                </a:rPr>
                <a:t> Trafik denetim stretejileri,</a:t>
              </a:r>
            </a:p>
            <a:p>
              <a:pPr algn="just">
                <a:buClr>
                  <a:srgbClr val="FFFF00"/>
                </a:buClr>
                <a:buFont typeface="Wingdings" pitchFamily="2" charset="2"/>
                <a:buChar char="ü"/>
              </a:pPr>
              <a:r>
                <a:rPr lang="tr-TR" sz="2800">
                  <a:solidFill>
                    <a:schemeClr val="bg1"/>
                  </a:solidFill>
                  <a:latin typeface="Cambria" pitchFamily="18" charset="0"/>
                  <a:cs typeface="Times New Roman" pitchFamily="18" charset="0"/>
                </a:rPr>
                <a:t> Trafik denetim yöntemleri ve</a:t>
              </a:r>
            </a:p>
            <a:p>
              <a:pPr algn="just">
                <a:buClr>
                  <a:srgbClr val="FFFF00"/>
                </a:buClr>
                <a:buFont typeface="Wingdings" pitchFamily="2" charset="2"/>
                <a:buChar char="ü"/>
              </a:pPr>
              <a:r>
                <a:rPr lang="tr-TR" sz="2800">
                  <a:solidFill>
                    <a:schemeClr val="bg1"/>
                  </a:solidFill>
                  <a:latin typeface="Cambria" pitchFamily="18" charset="0"/>
                  <a:cs typeface="Times New Roman" pitchFamily="18" charset="0"/>
                </a:rPr>
                <a:t> Etkin denetim şartları</a:t>
              </a:r>
            </a:p>
          </p:txBody>
        </p:sp>
      </p:grpSp>
      <p:grpSp>
        <p:nvGrpSpPr>
          <p:cNvPr id="7" name="25 Grup"/>
          <p:cNvGrpSpPr>
            <a:grpSpLocks/>
          </p:cNvGrpSpPr>
          <p:nvPr/>
        </p:nvGrpSpPr>
        <p:grpSpPr bwMode="auto">
          <a:xfrm>
            <a:off x="214313" y="5072063"/>
            <a:ext cx="8929687" cy="1500187"/>
            <a:chOff x="214313" y="5072063"/>
            <a:chExt cx="8929687" cy="1500187"/>
          </a:xfrm>
        </p:grpSpPr>
        <p:grpSp>
          <p:nvGrpSpPr>
            <p:cNvPr id="2068" name="19 Grup"/>
            <p:cNvGrpSpPr>
              <a:grpSpLocks/>
            </p:cNvGrpSpPr>
            <p:nvPr/>
          </p:nvGrpSpPr>
          <p:grpSpPr bwMode="auto">
            <a:xfrm>
              <a:off x="214313" y="5072063"/>
              <a:ext cx="8766175" cy="1500187"/>
              <a:chOff x="214314" y="4500563"/>
              <a:chExt cx="8766174" cy="864007"/>
            </a:xfrm>
          </p:grpSpPr>
          <p:sp>
            <p:nvSpPr>
              <p:cNvPr id="14" name="13 Yuvarlatılmış Dikdörtgen"/>
              <p:cNvSpPr/>
              <p:nvPr/>
            </p:nvSpPr>
            <p:spPr bwMode="auto">
              <a:xfrm>
                <a:off x="214314" y="4500970"/>
                <a:ext cx="2285984" cy="863600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tr-TR" sz="3600" dirty="0">
                    <a:latin typeface="Cambria" pitchFamily="18" charset="0"/>
                  </a:rPr>
                  <a:t>3. BÖLÜM</a:t>
                </a:r>
              </a:p>
            </p:txBody>
          </p:sp>
          <p:sp>
            <p:nvSpPr>
              <p:cNvPr id="15" name="14 Beşgen"/>
              <p:cNvSpPr/>
              <p:nvPr/>
            </p:nvSpPr>
            <p:spPr>
              <a:xfrm>
                <a:off x="2571751" y="4500563"/>
                <a:ext cx="6408737" cy="864007"/>
              </a:xfrm>
              <a:prstGeom prst="homePlat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tr-TR" sz="2400" dirty="0">
                    <a:latin typeface="Cambria" pitchFamily="18" charset="0"/>
                  </a:rPr>
                  <a:t>     </a:t>
                </a:r>
              </a:p>
            </p:txBody>
          </p:sp>
        </p:grpSp>
        <p:sp>
          <p:nvSpPr>
            <p:cNvPr id="2069" name="21 Metin kutusu"/>
            <p:cNvSpPr txBox="1">
              <a:spLocks noChangeArrowheads="1"/>
            </p:cNvSpPr>
            <p:nvPr/>
          </p:nvSpPr>
          <p:spPr bwMode="auto">
            <a:xfrm>
              <a:off x="2786063" y="5355213"/>
              <a:ext cx="6357937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Clr>
                  <a:srgbClr val="FFFF00"/>
                </a:buClr>
                <a:buFont typeface="Wingdings" pitchFamily="2" charset="2"/>
                <a:buChar char="ü"/>
              </a:pPr>
              <a:r>
                <a:rPr lang="tr-TR" sz="2800">
                  <a:solidFill>
                    <a:schemeClr val="bg1"/>
                  </a:solidFill>
                  <a:latin typeface="Cambria" pitchFamily="18" charset="0"/>
                </a:rPr>
                <a:t> Trafik denetim şekilleri</a:t>
              </a:r>
            </a:p>
            <a:p>
              <a:pPr>
                <a:buClr>
                  <a:srgbClr val="FFFF00"/>
                </a:buClr>
                <a:buFont typeface="Wingdings" pitchFamily="2" charset="2"/>
                <a:buChar char="ü"/>
              </a:pPr>
              <a:r>
                <a:rPr lang="tr-TR" sz="2800">
                  <a:solidFill>
                    <a:schemeClr val="bg1"/>
                  </a:solidFill>
                  <a:latin typeface="Cambria" pitchFamily="18" charset="0"/>
                </a:rPr>
                <a:t>Sorular  ve değerlendirme</a:t>
              </a:r>
            </a:p>
          </p:txBody>
        </p:sp>
      </p:grpSp>
      <p:grpSp>
        <p:nvGrpSpPr>
          <p:cNvPr id="2059" name="15 Grup"/>
          <p:cNvGrpSpPr>
            <a:grpSpLocks/>
          </p:cNvGrpSpPr>
          <p:nvPr/>
        </p:nvGrpSpPr>
        <p:grpSpPr bwMode="auto">
          <a:xfrm>
            <a:off x="8459788" y="115888"/>
            <a:ext cx="612775" cy="792162"/>
            <a:chOff x="3275856" y="3645024"/>
            <a:chExt cx="612000" cy="792000"/>
          </a:xfrm>
        </p:grpSpPr>
        <p:sp>
          <p:nvSpPr>
            <p:cNvPr id="24" name="23 Yuvarlatılmış Dikdörtgen"/>
            <p:cNvSpPr/>
            <p:nvPr/>
          </p:nvSpPr>
          <p:spPr>
            <a:xfrm>
              <a:off x="3275856" y="3645024"/>
              <a:ext cx="612000" cy="792000"/>
            </a:xfrm>
            <a:prstGeom prst="roundRect">
              <a:avLst>
                <a:gd name="adj" fmla="val 26986"/>
              </a:avLst>
            </a:prstGeom>
            <a:solidFill>
              <a:schemeClr val="bg1">
                <a:lumMod val="85000"/>
              </a:schemeClr>
            </a:solidFill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tr-TR"/>
            </a:p>
          </p:txBody>
        </p:sp>
        <p:pic>
          <p:nvPicPr>
            <p:cNvPr id="2067" name="Picture 9" descr="trafik logosu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347912" y="3806830"/>
              <a:ext cx="432000" cy="5304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60" name="16 Grup"/>
          <p:cNvGrpSpPr>
            <a:grpSpLocks/>
          </p:cNvGrpSpPr>
          <p:nvPr/>
        </p:nvGrpSpPr>
        <p:grpSpPr bwMode="auto">
          <a:xfrm>
            <a:off x="71438" y="115888"/>
            <a:ext cx="612775" cy="792162"/>
            <a:chOff x="2159800" y="3501096"/>
            <a:chExt cx="612000" cy="792000"/>
          </a:xfrm>
        </p:grpSpPr>
        <p:sp>
          <p:nvSpPr>
            <p:cNvPr id="27" name="26 Yuvarlatılmış Dikdörtgen"/>
            <p:cNvSpPr/>
            <p:nvPr/>
          </p:nvSpPr>
          <p:spPr>
            <a:xfrm>
              <a:off x="2159800" y="3501096"/>
              <a:ext cx="612000" cy="792000"/>
            </a:xfrm>
            <a:prstGeom prst="roundRect">
              <a:avLst>
                <a:gd name="adj" fmla="val 26986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tr-TR"/>
            </a:p>
          </p:txBody>
        </p:sp>
        <p:graphicFrame>
          <p:nvGraphicFramePr>
            <p:cNvPr id="2053" name="Object 5"/>
            <p:cNvGraphicFramePr>
              <a:graphicFrameLocks noChangeAspect="1"/>
            </p:cNvGraphicFramePr>
            <p:nvPr/>
          </p:nvGraphicFramePr>
          <p:xfrm>
            <a:off x="2231808" y="3617838"/>
            <a:ext cx="461963" cy="603250"/>
          </p:xfrm>
          <a:graphic>
            <a:graphicData uri="http://schemas.openxmlformats.org/presentationml/2006/ole">
              <p:oleObj spid="_x0000_s2053" name="CorelDRAW CMX" r:id="rId4" imgW="18027360" imgH="26090280" progId="">
                <p:embed/>
              </p:oleObj>
            </a:graphicData>
          </a:graphic>
        </p:graphicFrame>
      </p:grpSp>
      <p:pic>
        <p:nvPicPr>
          <p:cNvPr id="2087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72450" y="-26988"/>
            <a:ext cx="936625" cy="104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8"/>
          <p:cNvPicPr>
            <a:picLocks noChangeAspect="1" noChangeArrowheads="1"/>
          </p:cNvPicPr>
          <p:nvPr/>
        </p:nvPicPr>
        <p:blipFill>
          <a:blip r:embed="rId2" cstate="print"/>
          <a:srcRect t="4349" b="4349"/>
          <a:stretch>
            <a:fillRect/>
          </a:stretch>
        </p:blipFill>
        <p:spPr bwMode="auto">
          <a:xfrm>
            <a:off x="395288" y="1381125"/>
            <a:ext cx="1612900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36867" name="6 Metin kutusu"/>
          <p:cNvSpPr txBox="1">
            <a:spLocks noChangeArrowheads="1"/>
          </p:cNvSpPr>
          <p:nvPr/>
        </p:nvSpPr>
        <p:spPr bwMode="auto">
          <a:xfrm>
            <a:off x="468313" y="333375"/>
            <a:ext cx="7415212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3500"/>
              </a:lnSpc>
            </a:pPr>
            <a:r>
              <a:rPr lang="tr-TR" sz="4400" b="1">
                <a:solidFill>
                  <a:schemeClr val="bg1"/>
                </a:solidFill>
                <a:latin typeface="Cambria" pitchFamily="18" charset="0"/>
              </a:rPr>
              <a:t>TRAFİK İŞARETLERİ</a:t>
            </a:r>
          </a:p>
        </p:txBody>
      </p:sp>
      <p:sp>
        <p:nvSpPr>
          <p:cNvPr id="8" name="7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200" i="1" dirty="0">
                <a:latin typeface="Cambria" pitchFamily="18" charset="0"/>
              </a:rPr>
              <a:t>	Trafik ve  Yol Güvenliği	             1. BÖLÜM   Trafikle İlgili Genel Tanımlar</a:t>
            </a:r>
          </a:p>
        </p:txBody>
      </p:sp>
      <p:sp>
        <p:nvSpPr>
          <p:cNvPr id="10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205B615F-DEAB-4A68-AFD3-81C005985CC0}" type="slidenum">
              <a:rPr lang="tr-TR" sz="1050" b="1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20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3687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4849813"/>
            <a:ext cx="1643063" cy="167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3"/>
          <p:cNvPicPr>
            <a:picLocks noChangeAspect="1" noChangeArrowheads="1"/>
          </p:cNvPicPr>
          <p:nvPr/>
        </p:nvPicPr>
        <p:blipFill>
          <a:blip r:embed="rId4" cstate="print"/>
          <a:srcRect t="7550" b="5627"/>
          <a:stretch>
            <a:fillRect/>
          </a:stretch>
        </p:blipFill>
        <p:spPr bwMode="auto">
          <a:xfrm>
            <a:off x="323850" y="3024188"/>
            <a:ext cx="1857375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2" name="14 Dikdörtgen"/>
          <p:cNvSpPr>
            <a:spLocks noChangeArrowheads="1"/>
          </p:cNvSpPr>
          <p:nvPr/>
        </p:nvSpPr>
        <p:spPr bwMode="auto">
          <a:xfrm>
            <a:off x="2109788" y="1166813"/>
            <a:ext cx="657225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tr-TR" sz="2400" b="1">
                <a:solidFill>
                  <a:srgbClr val="FF3300"/>
                </a:solidFill>
                <a:latin typeface="Cambria" pitchFamily="18" charset="0"/>
              </a:rPr>
              <a:t>Yol Ver,</a:t>
            </a:r>
          </a:p>
          <a:p>
            <a:pPr algn="just"/>
            <a:r>
              <a:rPr lang="tr-TR" sz="2400">
                <a:latin typeface="Cambria" pitchFamily="18" charset="0"/>
              </a:rPr>
              <a:t>Ana Yol - Tali Yol kavşağına yaklaşmakta olan sürücülere, ana yoldan geçen araçlara yol vermesi gerektiğini belirtir.</a:t>
            </a:r>
          </a:p>
        </p:txBody>
      </p:sp>
      <p:sp>
        <p:nvSpPr>
          <p:cNvPr id="36873" name="15 Dikdörtgen"/>
          <p:cNvSpPr>
            <a:spLocks noChangeArrowheads="1"/>
          </p:cNvSpPr>
          <p:nvPr/>
        </p:nvSpPr>
        <p:spPr bwMode="auto">
          <a:xfrm>
            <a:off x="2038350" y="4810125"/>
            <a:ext cx="671512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tr-TR" sz="2400" b="1">
                <a:solidFill>
                  <a:srgbClr val="FF3300"/>
                </a:solidFill>
                <a:latin typeface="Cambria" pitchFamily="18" charset="0"/>
              </a:rPr>
              <a:t>DUR,</a:t>
            </a:r>
          </a:p>
          <a:p>
            <a:pPr algn="just"/>
            <a:r>
              <a:rPr lang="tr-TR" sz="2400">
                <a:latin typeface="Cambria" pitchFamily="18" charset="0"/>
              </a:rPr>
              <a:t>Sürücülerin kavşağa girmeden önce durarak, kavşaktaki bütün araçlara yol vermelerini gerektirir.</a:t>
            </a:r>
          </a:p>
        </p:txBody>
      </p:sp>
      <p:sp>
        <p:nvSpPr>
          <p:cNvPr id="36874" name="16 Dikdörtgen"/>
          <p:cNvSpPr>
            <a:spLocks noChangeArrowheads="1"/>
          </p:cNvSpPr>
          <p:nvPr/>
        </p:nvSpPr>
        <p:spPr bwMode="auto">
          <a:xfrm>
            <a:off x="2252663" y="3167063"/>
            <a:ext cx="650081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tr-TR" sz="2400" b="1">
                <a:solidFill>
                  <a:srgbClr val="FF3300"/>
                </a:solidFill>
                <a:latin typeface="Cambria" pitchFamily="18" charset="0"/>
              </a:rPr>
              <a:t>Anayol,</a:t>
            </a:r>
          </a:p>
          <a:p>
            <a:pPr algn="just"/>
            <a:r>
              <a:rPr lang="tr-TR" sz="2400">
                <a:latin typeface="Cambria" pitchFamily="18" charset="0"/>
              </a:rPr>
              <a:t>Bulunduğu yolun anayol olduğunu bildirir.</a:t>
            </a:r>
          </a:p>
        </p:txBody>
      </p:sp>
      <p:pic>
        <p:nvPicPr>
          <p:cNvPr id="36875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72450" y="-26988"/>
            <a:ext cx="936625" cy="104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196975"/>
            <a:ext cx="1857375" cy="189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37891" name="6 Metin kutusu"/>
          <p:cNvSpPr txBox="1">
            <a:spLocks noChangeArrowheads="1"/>
          </p:cNvSpPr>
          <p:nvPr/>
        </p:nvSpPr>
        <p:spPr bwMode="auto">
          <a:xfrm>
            <a:off x="468313" y="333375"/>
            <a:ext cx="7415212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3500"/>
              </a:lnSpc>
            </a:pPr>
            <a:r>
              <a:rPr lang="tr-TR" sz="4400" b="1">
                <a:solidFill>
                  <a:schemeClr val="bg1"/>
                </a:solidFill>
                <a:latin typeface="Cambria" pitchFamily="18" charset="0"/>
              </a:rPr>
              <a:t>TRAFİK İŞARETLERİ</a:t>
            </a:r>
          </a:p>
        </p:txBody>
      </p:sp>
      <p:sp>
        <p:nvSpPr>
          <p:cNvPr id="8" name="7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200" i="1" dirty="0">
                <a:latin typeface="Cambria" pitchFamily="18" charset="0"/>
              </a:rPr>
              <a:t>	Trafik ve  Yol Güvenliği	             1. BÖLÜM   Trafikle İlgili Genel Tanımlar</a:t>
            </a:r>
          </a:p>
        </p:txBody>
      </p:sp>
      <p:sp>
        <p:nvSpPr>
          <p:cNvPr id="10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F7D3E322-AE5A-4EFB-86F1-596ED2B904D3}" type="slidenum">
              <a:rPr lang="tr-TR" sz="1050" b="1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21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37894" name="Picture 3"/>
          <p:cNvPicPr>
            <a:picLocks noChangeAspect="1" noChangeArrowheads="1"/>
          </p:cNvPicPr>
          <p:nvPr/>
        </p:nvPicPr>
        <p:blipFill>
          <a:blip r:embed="rId3" cstate="print"/>
          <a:srcRect l="20395" t="81453" r="32060" b="1498"/>
          <a:stretch>
            <a:fillRect/>
          </a:stretch>
        </p:blipFill>
        <p:spPr bwMode="auto">
          <a:xfrm>
            <a:off x="409575" y="4883150"/>
            <a:ext cx="1785938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2 Dikdörtgen"/>
          <p:cNvSpPr>
            <a:spLocks noChangeArrowheads="1"/>
          </p:cNvSpPr>
          <p:nvPr/>
        </p:nvSpPr>
        <p:spPr bwMode="auto">
          <a:xfrm>
            <a:off x="2571750" y="1928813"/>
            <a:ext cx="60721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2400">
                <a:latin typeface="Cambria" pitchFamily="18" charset="0"/>
              </a:rPr>
              <a:t>Uyulması gereken azami hız sınırlarını </a:t>
            </a:r>
          </a:p>
        </p:txBody>
      </p:sp>
      <p:pic>
        <p:nvPicPr>
          <p:cNvPr id="37896" name="Picture 3"/>
          <p:cNvPicPr>
            <a:picLocks noChangeAspect="1" noChangeArrowheads="1"/>
          </p:cNvPicPr>
          <p:nvPr/>
        </p:nvPicPr>
        <p:blipFill>
          <a:blip r:embed="rId3" cstate="print"/>
          <a:srcRect l="19154" t="2827" r="34593" b="82047"/>
          <a:stretch>
            <a:fillRect/>
          </a:stretch>
        </p:blipFill>
        <p:spPr bwMode="auto">
          <a:xfrm>
            <a:off x="339725" y="3154363"/>
            <a:ext cx="1928813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2 Dikdörtgen"/>
          <p:cNvSpPr>
            <a:spLocks noChangeArrowheads="1"/>
          </p:cNvSpPr>
          <p:nvPr/>
        </p:nvSpPr>
        <p:spPr bwMode="auto">
          <a:xfrm>
            <a:off x="2571750" y="3786188"/>
            <a:ext cx="60721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2400">
                <a:latin typeface="Cambria" pitchFamily="18" charset="0"/>
              </a:rPr>
              <a:t>Uyulması gereken mecburi asgari hız sınırı</a:t>
            </a:r>
          </a:p>
        </p:txBody>
      </p:sp>
      <p:sp>
        <p:nvSpPr>
          <p:cNvPr id="14" name="12 Dikdörtgen"/>
          <p:cNvSpPr>
            <a:spLocks noChangeArrowheads="1"/>
          </p:cNvSpPr>
          <p:nvPr/>
        </p:nvSpPr>
        <p:spPr bwMode="auto">
          <a:xfrm>
            <a:off x="2700338" y="5229225"/>
            <a:ext cx="60721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2400">
                <a:latin typeface="Cambria" pitchFamily="18" charset="0"/>
              </a:rPr>
              <a:t>Uyulması gereken mecburi asgari hız sınırı sonu</a:t>
            </a:r>
          </a:p>
        </p:txBody>
      </p:sp>
      <p:pic>
        <p:nvPicPr>
          <p:cNvPr id="37899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2450" y="-26988"/>
            <a:ext cx="936625" cy="104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1428750"/>
            <a:ext cx="2454275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38915" name="6 Metin kutusu"/>
          <p:cNvSpPr txBox="1">
            <a:spLocks noChangeArrowheads="1"/>
          </p:cNvSpPr>
          <p:nvPr/>
        </p:nvSpPr>
        <p:spPr bwMode="auto">
          <a:xfrm>
            <a:off x="468313" y="333375"/>
            <a:ext cx="7415212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3500"/>
              </a:lnSpc>
            </a:pPr>
            <a:r>
              <a:rPr lang="tr-TR" sz="4400" b="1">
                <a:solidFill>
                  <a:schemeClr val="bg1"/>
                </a:solidFill>
                <a:latin typeface="Cambria" pitchFamily="18" charset="0"/>
              </a:rPr>
              <a:t>TRAFİK İŞARETLERİ</a:t>
            </a:r>
          </a:p>
        </p:txBody>
      </p:sp>
      <p:sp>
        <p:nvSpPr>
          <p:cNvPr id="8" name="7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200" i="1" dirty="0">
                <a:latin typeface="Cambria" pitchFamily="18" charset="0"/>
              </a:rPr>
              <a:t>	Trafik ve  Yol Güvenliği	             1. BÖLÜM   Trafikle İlgili Genel Tanımlar</a:t>
            </a:r>
          </a:p>
        </p:txBody>
      </p:sp>
      <p:sp>
        <p:nvSpPr>
          <p:cNvPr id="10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0E072E2A-5095-4AEC-B267-9F071A36B735}" type="slidenum">
              <a:rPr lang="tr-TR" sz="1050" b="1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22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12 Dikdörtgen"/>
          <p:cNvSpPr>
            <a:spLocks noChangeArrowheads="1"/>
          </p:cNvSpPr>
          <p:nvPr/>
        </p:nvSpPr>
        <p:spPr bwMode="auto">
          <a:xfrm>
            <a:off x="3071813" y="2165350"/>
            <a:ext cx="57150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tr-TR" sz="2400" b="1">
                <a:solidFill>
                  <a:srgbClr val="FF3300"/>
                </a:solidFill>
                <a:latin typeface="Cambria" pitchFamily="18" charset="0"/>
              </a:rPr>
              <a:t>Bisiklet Giremez,</a:t>
            </a:r>
          </a:p>
          <a:p>
            <a:pPr algn="just"/>
            <a:r>
              <a:rPr lang="tr-TR" sz="2400">
                <a:latin typeface="Cambria" pitchFamily="18" charset="0"/>
              </a:rPr>
              <a:t>Bisiklet girişinin yasak olduğunu bildirir.</a:t>
            </a:r>
          </a:p>
        </p:txBody>
      </p:sp>
      <p:pic>
        <p:nvPicPr>
          <p:cNvPr id="38919" name="Picture 3"/>
          <p:cNvPicPr>
            <a:picLocks noChangeAspect="1" noChangeArrowheads="1"/>
          </p:cNvPicPr>
          <p:nvPr/>
        </p:nvPicPr>
        <p:blipFill>
          <a:blip r:embed="rId3" cstate="print"/>
          <a:srcRect l="37395" t="17815" r="31091" b="59917"/>
          <a:stretch>
            <a:fillRect/>
          </a:stretch>
        </p:blipFill>
        <p:spPr bwMode="auto">
          <a:xfrm>
            <a:off x="357188" y="4071938"/>
            <a:ext cx="242887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5 Dikdörtgen"/>
          <p:cNvSpPr>
            <a:spLocks noChangeArrowheads="1"/>
          </p:cNvSpPr>
          <p:nvPr/>
        </p:nvSpPr>
        <p:spPr bwMode="auto">
          <a:xfrm>
            <a:off x="3071813" y="4800600"/>
            <a:ext cx="5715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tr-TR" sz="2400" b="1">
                <a:solidFill>
                  <a:srgbClr val="FF3300"/>
                </a:solidFill>
                <a:latin typeface="Cambria" pitchFamily="18" charset="0"/>
              </a:rPr>
              <a:t>Motosiklet Giremez,</a:t>
            </a:r>
          </a:p>
          <a:p>
            <a:pPr algn="just"/>
            <a:r>
              <a:rPr lang="tr-TR" sz="2400">
                <a:latin typeface="Cambria" pitchFamily="18" charset="0"/>
              </a:rPr>
              <a:t>Motosiklet girişinin yasak olduğunu bildirir.</a:t>
            </a:r>
          </a:p>
        </p:txBody>
      </p:sp>
      <p:pic>
        <p:nvPicPr>
          <p:cNvPr id="38921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2450" y="-26988"/>
            <a:ext cx="936625" cy="104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1500188"/>
            <a:ext cx="2500312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39939" name="6 Metin kutusu"/>
          <p:cNvSpPr txBox="1">
            <a:spLocks noChangeArrowheads="1"/>
          </p:cNvSpPr>
          <p:nvPr/>
        </p:nvSpPr>
        <p:spPr bwMode="auto">
          <a:xfrm>
            <a:off x="468313" y="333375"/>
            <a:ext cx="7415212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3500"/>
              </a:lnSpc>
            </a:pPr>
            <a:r>
              <a:rPr lang="tr-TR" sz="4400" b="1">
                <a:solidFill>
                  <a:schemeClr val="bg1"/>
                </a:solidFill>
                <a:latin typeface="Cambria" pitchFamily="18" charset="0"/>
              </a:rPr>
              <a:t>TRAFİK İŞARETLERİ</a:t>
            </a:r>
          </a:p>
        </p:txBody>
      </p:sp>
      <p:sp>
        <p:nvSpPr>
          <p:cNvPr id="8" name="7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200" i="1" dirty="0">
                <a:latin typeface="Cambria" pitchFamily="18" charset="0"/>
              </a:rPr>
              <a:t>	Trafik ve  Yol Güvenliği	             1. BÖLÜM   Trafikle İlgili Genel Tanımlar</a:t>
            </a:r>
          </a:p>
        </p:txBody>
      </p:sp>
      <p:sp>
        <p:nvSpPr>
          <p:cNvPr id="10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B77C96FE-2B4F-4AAF-B5E4-27741F661709}" type="slidenum">
              <a:rPr lang="tr-TR" sz="1050" b="1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23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12 Dikdörtgen"/>
          <p:cNvSpPr>
            <a:spLocks noChangeArrowheads="1"/>
          </p:cNvSpPr>
          <p:nvPr/>
        </p:nvSpPr>
        <p:spPr bwMode="auto">
          <a:xfrm>
            <a:off x="2786063" y="2001838"/>
            <a:ext cx="6215062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tr-TR" sz="2400" b="1">
                <a:solidFill>
                  <a:srgbClr val="FF3300"/>
                </a:solidFill>
                <a:latin typeface="Cambria" pitchFamily="18" charset="0"/>
              </a:rPr>
              <a:t>Park Etmek Yasaktır,</a:t>
            </a:r>
          </a:p>
          <a:p>
            <a:pPr algn="just"/>
            <a:r>
              <a:rPr lang="tr-TR" sz="2400">
                <a:latin typeface="Cambria" pitchFamily="18" charset="0"/>
              </a:rPr>
              <a:t>Park etmenin yasak olduğunu, sadece yük ve yolcu indirme – bindirme için durmanın serbest olduğunu bildirir.</a:t>
            </a:r>
          </a:p>
        </p:txBody>
      </p:sp>
      <p:pic>
        <p:nvPicPr>
          <p:cNvPr id="399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4202113"/>
            <a:ext cx="2643187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4 Dikdörtgen"/>
          <p:cNvSpPr>
            <a:spLocks noChangeArrowheads="1"/>
          </p:cNvSpPr>
          <p:nvPr/>
        </p:nvSpPr>
        <p:spPr bwMode="auto">
          <a:xfrm>
            <a:off x="2786063" y="4857750"/>
            <a:ext cx="62150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tr-TR" sz="2400" b="1">
                <a:solidFill>
                  <a:srgbClr val="FF3300"/>
                </a:solidFill>
                <a:latin typeface="Cambria" pitchFamily="18" charset="0"/>
              </a:rPr>
              <a:t>Duraklamak ve Park Etmek Yasaktır,</a:t>
            </a:r>
          </a:p>
          <a:p>
            <a:pPr algn="just"/>
            <a:r>
              <a:rPr lang="tr-TR" sz="2400">
                <a:latin typeface="Cambria" pitchFamily="18" charset="0"/>
              </a:rPr>
              <a:t>Duraklama ve park etmek yasak olduğunu bildirir.</a:t>
            </a:r>
          </a:p>
        </p:txBody>
      </p:sp>
      <p:pic>
        <p:nvPicPr>
          <p:cNvPr id="39945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2450" y="-26988"/>
            <a:ext cx="936625" cy="104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40962" name="6 Metin kutusu"/>
          <p:cNvSpPr txBox="1">
            <a:spLocks noChangeArrowheads="1"/>
          </p:cNvSpPr>
          <p:nvPr/>
        </p:nvSpPr>
        <p:spPr bwMode="auto">
          <a:xfrm>
            <a:off x="1116013" y="188913"/>
            <a:ext cx="69119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3600" b="1">
                <a:solidFill>
                  <a:schemeClr val="bg1"/>
                </a:solidFill>
                <a:latin typeface="Cambria" pitchFamily="18" charset="0"/>
              </a:rPr>
              <a:t>DENETLEME STRETEJİLERİ</a:t>
            </a:r>
          </a:p>
        </p:txBody>
      </p:sp>
      <p:sp>
        <p:nvSpPr>
          <p:cNvPr id="40963" name="Rectangle 13"/>
          <p:cNvSpPr>
            <a:spLocks noChangeArrowheads="1"/>
          </p:cNvSpPr>
          <p:nvPr/>
        </p:nvSpPr>
        <p:spPr bwMode="auto">
          <a:xfrm>
            <a:off x="179388" y="5286375"/>
            <a:ext cx="8785225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buClr>
                <a:srgbClr val="FF0000"/>
              </a:buClr>
              <a:buFont typeface="Wingdings" pitchFamily="2" charset="2"/>
              <a:buChar char="Ø"/>
            </a:pPr>
            <a:r>
              <a:rPr lang="tr-TR" sz="2200">
                <a:latin typeface="Cambria" pitchFamily="18" charset="0"/>
                <a:cs typeface="Calibri" pitchFamily="34" charset="0"/>
              </a:rPr>
              <a:t>Sürücülerin kural ihlalleri ve riskli davranışlarının önlenmesi durumunda veya denetlemelerin bu açıdan ele alınması durumunda güvenli trafik ortamının temelinin oluşturulacağı tezi vardır. Sorumluluk çoğu sürücülere yüklenmekte. </a:t>
            </a:r>
          </a:p>
        </p:txBody>
      </p:sp>
      <p:pic>
        <p:nvPicPr>
          <p:cNvPr id="40964" name="1 Resim"/>
          <p:cNvPicPr>
            <a:picLocks noChangeAspect="1" noChangeArrowheads="1"/>
          </p:cNvPicPr>
          <p:nvPr/>
        </p:nvPicPr>
        <p:blipFill>
          <a:blip r:embed="rId3" cstate="print"/>
          <a:srcRect r="6250"/>
          <a:stretch>
            <a:fillRect/>
          </a:stretch>
        </p:blipFill>
        <p:spPr bwMode="auto">
          <a:xfrm rot="5400000">
            <a:off x="3679032" y="-250031"/>
            <a:ext cx="4286250" cy="664368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</p:pic>
      <p:sp>
        <p:nvSpPr>
          <p:cNvPr id="40965" name="15 Dikdörtgen"/>
          <p:cNvSpPr>
            <a:spLocks noChangeArrowheads="1"/>
          </p:cNvSpPr>
          <p:nvPr/>
        </p:nvSpPr>
        <p:spPr bwMode="auto">
          <a:xfrm>
            <a:off x="285750" y="4214813"/>
            <a:ext cx="221456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2400" b="1">
                <a:solidFill>
                  <a:srgbClr val="000000"/>
                </a:solidFill>
                <a:latin typeface="Cambria" pitchFamily="18" charset="0"/>
                <a:cs typeface="Times New Roman" pitchFamily="18" charset="0"/>
              </a:rPr>
              <a:t>Geleneksel Yaklaşım</a:t>
            </a:r>
            <a:endParaRPr lang="tr-TR" sz="2000">
              <a:latin typeface="Calibri" pitchFamily="34" charset="0"/>
              <a:cs typeface="Times New Roman" pitchFamily="18" charset="0"/>
            </a:endParaRPr>
          </a:p>
        </p:txBody>
      </p:sp>
      <p:grpSp>
        <p:nvGrpSpPr>
          <p:cNvPr id="5" name="32 Grup"/>
          <p:cNvGrpSpPr/>
          <p:nvPr/>
        </p:nvGrpSpPr>
        <p:grpSpPr>
          <a:xfrm>
            <a:off x="5562612" y="1071546"/>
            <a:ext cx="866776" cy="642942"/>
            <a:chOff x="1714510" y="0"/>
            <a:chExt cx="866776" cy="642942"/>
          </a:xfrm>
          <a:scene3d>
            <a:camera prst="orthographicFront"/>
            <a:lightRig rig="threePt" dir="t"/>
          </a:scene3d>
        </p:grpSpPr>
        <p:sp>
          <p:nvSpPr>
            <p:cNvPr id="34" name="33 Yamuk"/>
            <p:cNvSpPr/>
            <p:nvPr/>
          </p:nvSpPr>
          <p:spPr>
            <a:xfrm>
              <a:off x="1714510" y="0"/>
              <a:ext cx="866776" cy="642942"/>
            </a:xfrm>
            <a:prstGeom prst="trapezoid">
              <a:avLst>
                <a:gd name="adj" fmla="val 67407"/>
              </a:avLst>
            </a:prstGeom>
            <a:solidFill>
              <a:srgbClr val="FFC000"/>
            </a:solidFill>
            <a:ln>
              <a:solidFill>
                <a:srgbClr val="002060"/>
              </a:solidFill>
            </a:ln>
            <a:sp3d>
              <a:bevelT w="101600" prst="riblet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Yamuk 4"/>
            <p:cNvSpPr/>
            <p:nvPr/>
          </p:nvSpPr>
          <p:spPr>
            <a:xfrm>
              <a:off x="1714510" y="0"/>
              <a:ext cx="866776" cy="642942"/>
            </a:xfrm>
            <a:prstGeom prst="rect">
              <a:avLst/>
            </a:prstGeom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lIns="17780" tIns="17780" rIns="17780" bIns="17780" spcCol="1270" anchor="b"/>
            <a:lstStyle/>
            <a:p>
              <a:pPr algn="ctr" defTabSz="6223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tr-TR" sz="1400" b="1" dirty="0">
                  <a:solidFill>
                    <a:schemeClr val="tx1"/>
                  </a:solidFill>
                  <a:latin typeface="Cambria" pitchFamily="18" charset="0"/>
                </a:rPr>
                <a:t>ölümlü</a:t>
              </a:r>
            </a:p>
          </p:txBody>
        </p:sp>
      </p:grpSp>
      <p:grpSp>
        <p:nvGrpSpPr>
          <p:cNvPr id="6" name="35 Grup"/>
          <p:cNvGrpSpPr/>
          <p:nvPr/>
        </p:nvGrpSpPr>
        <p:grpSpPr>
          <a:xfrm>
            <a:off x="5124463" y="1714488"/>
            <a:ext cx="1733553" cy="642942"/>
            <a:chOff x="1300165" y="642942"/>
            <a:chExt cx="1733553" cy="642942"/>
          </a:xfrm>
          <a:scene3d>
            <a:camera prst="orthographicFront"/>
            <a:lightRig rig="threePt" dir="t"/>
          </a:scene3d>
        </p:grpSpPr>
        <p:sp>
          <p:nvSpPr>
            <p:cNvPr id="37" name="36 Yamuk"/>
            <p:cNvSpPr/>
            <p:nvPr/>
          </p:nvSpPr>
          <p:spPr>
            <a:xfrm>
              <a:off x="1300165" y="642942"/>
              <a:ext cx="1733553" cy="642942"/>
            </a:xfrm>
            <a:prstGeom prst="trapezoid">
              <a:avLst>
                <a:gd name="adj" fmla="val 67407"/>
              </a:avLst>
            </a:prstGeom>
            <a:solidFill>
              <a:srgbClr val="FFC000"/>
            </a:solidFill>
            <a:ln>
              <a:solidFill>
                <a:srgbClr val="002060"/>
              </a:solidFill>
            </a:ln>
            <a:sp3d>
              <a:bevelT w="101600" prst="riblet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8" name="Yamuk 4"/>
            <p:cNvSpPr/>
            <p:nvPr/>
          </p:nvSpPr>
          <p:spPr>
            <a:xfrm>
              <a:off x="1603537" y="642942"/>
              <a:ext cx="1126809" cy="64294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lIns="17780" tIns="17780" rIns="17780" bIns="17780" spcCol="1270" anchor="ctr"/>
            <a:lstStyle/>
            <a:p>
              <a:pPr algn="ctr" defTabSz="6223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tr-TR" sz="1600" b="1" dirty="0">
                  <a:solidFill>
                    <a:schemeClr val="tx1"/>
                  </a:solidFill>
                  <a:latin typeface="Cambria" pitchFamily="18" charset="0"/>
                </a:rPr>
                <a:t>Ağır yaralı</a:t>
              </a:r>
            </a:p>
          </p:txBody>
        </p:sp>
      </p:grpSp>
      <p:grpSp>
        <p:nvGrpSpPr>
          <p:cNvPr id="7" name="38 Grup"/>
          <p:cNvGrpSpPr/>
          <p:nvPr/>
        </p:nvGrpSpPr>
        <p:grpSpPr>
          <a:xfrm>
            <a:off x="4714876" y="2357430"/>
            <a:ext cx="2600330" cy="642942"/>
            <a:chOff x="866776" y="1285884"/>
            <a:chExt cx="2600330" cy="642942"/>
          </a:xfrm>
          <a:scene3d>
            <a:camera prst="orthographicFront"/>
            <a:lightRig rig="threePt" dir="t"/>
          </a:scene3d>
        </p:grpSpPr>
        <p:sp>
          <p:nvSpPr>
            <p:cNvPr id="40" name="39 Yamuk"/>
            <p:cNvSpPr/>
            <p:nvPr/>
          </p:nvSpPr>
          <p:spPr>
            <a:xfrm>
              <a:off x="866776" y="1285884"/>
              <a:ext cx="2600330" cy="642942"/>
            </a:xfrm>
            <a:prstGeom prst="trapezoid">
              <a:avLst>
                <a:gd name="adj" fmla="val 67407"/>
              </a:avLst>
            </a:prstGeom>
            <a:solidFill>
              <a:srgbClr val="FFC000"/>
            </a:solidFill>
            <a:ln>
              <a:solidFill>
                <a:srgbClr val="002060"/>
              </a:solidFill>
            </a:ln>
            <a:sp3d>
              <a:bevelT w="101600" prst="riblet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Yamuk 4"/>
            <p:cNvSpPr/>
            <p:nvPr/>
          </p:nvSpPr>
          <p:spPr>
            <a:xfrm>
              <a:off x="1321834" y="1285884"/>
              <a:ext cx="1690214" cy="64294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lIns="17780" tIns="17780" rIns="17780" bIns="17780" spcCol="1270" anchor="ctr"/>
            <a:lstStyle/>
            <a:p>
              <a:pPr algn="ctr" defTabSz="6223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tr-TR" sz="1600" b="1" dirty="0">
                  <a:solidFill>
                    <a:schemeClr val="tx1"/>
                  </a:solidFill>
                  <a:latin typeface="Cambria" pitchFamily="18" charset="0"/>
                </a:rPr>
                <a:t>Hafif Yaralı</a:t>
              </a:r>
            </a:p>
          </p:txBody>
        </p:sp>
      </p:grpSp>
      <p:grpSp>
        <p:nvGrpSpPr>
          <p:cNvPr id="8" name="41 Grup"/>
          <p:cNvGrpSpPr/>
          <p:nvPr/>
        </p:nvGrpSpPr>
        <p:grpSpPr>
          <a:xfrm>
            <a:off x="4286248" y="3000372"/>
            <a:ext cx="3467107" cy="642942"/>
            <a:chOff x="433388" y="1928826"/>
            <a:chExt cx="3467107" cy="642942"/>
          </a:xfrm>
          <a:scene3d>
            <a:camera prst="orthographicFront"/>
            <a:lightRig rig="threePt" dir="t"/>
          </a:scene3d>
        </p:grpSpPr>
        <p:sp>
          <p:nvSpPr>
            <p:cNvPr id="43" name="42 Yamuk"/>
            <p:cNvSpPr/>
            <p:nvPr/>
          </p:nvSpPr>
          <p:spPr>
            <a:xfrm>
              <a:off x="433388" y="1928826"/>
              <a:ext cx="3467107" cy="642942"/>
            </a:xfrm>
            <a:prstGeom prst="trapezoid">
              <a:avLst>
                <a:gd name="adj" fmla="val 67407"/>
              </a:avLst>
            </a:prstGeom>
            <a:solidFill>
              <a:srgbClr val="FFC000"/>
            </a:solidFill>
            <a:ln>
              <a:solidFill>
                <a:srgbClr val="002060"/>
              </a:solidFill>
            </a:ln>
            <a:sp3d>
              <a:bevelT w="101600" prst="riblet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4" name="Yamuk 4"/>
            <p:cNvSpPr/>
            <p:nvPr/>
          </p:nvSpPr>
          <p:spPr>
            <a:xfrm>
              <a:off x="1040132" y="1928826"/>
              <a:ext cx="2253619" cy="64294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lIns="17780" tIns="17780" rIns="17780" bIns="17780" spcCol="1270" anchor="ctr"/>
            <a:lstStyle/>
            <a:p>
              <a:pPr algn="ctr" defTabSz="6223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tr-TR" sz="1600" b="1" dirty="0">
                  <a:solidFill>
                    <a:schemeClr val="tx1"/>
                  </a:solidFill>
                  <a:latin typeface="Cambria" pitchFamily="18" charset="0"/>
                </a:rPr>
                <a:t>Sınırda </a:t>
              </a:r>
              <a:r>
                <a:rPr lang="tr-TR" sz="1600" b="1" dirty="0" err="1">
                  <a:solidFill>
                    <a:schemeClr val="tx1"/>
                  </a:solidFill>
                  <a:latin typeface="Cambria" pitchFamily="18" charset="0"/>
                </a:rPr>
                <a:t>Kılpayı</a:t>
              </a:r>
              <a:r>
                <a:rPr lang="tr-TR" sz="1600" b="1" dirty="0">
                  <a:solidFill>
                    <a:schemeClr val="tx1"/>
                  </a:solidFill>
                  <a:latin typeface="Cambria" pitchFamily="18" charset="0"/>
                </a:rPr>
                <a:t> Kurtulan</a:t>
              </a:r>
            </a:p>
          </p:txBody>
        </p:sp>
      </p:grpSp>
      <p:grpSp>
        <p:nvGrpSpPr>
          <p:cNvPr id="9" name="44 Grup"/>
          <p:cNvGrpSpPr/>
          <p:nvPr/>
        </p:nvGrpSpPr>
        <p:grpSpPr>
          <a:xfrm>
            <a:off x="3714744" y="3643314"/>
            <a:ext cx="4572032" cy="803677"/>
            <a:chOff x="0" y="2411032"/>
            <a:chExt cx="4333884" cy="803677"/>
          </a:xfrm>
          <a:scene3d>
            <a:camera prst="orthographicFront"/>
            <a:lightRig rig="threePt" dir="t"/>
          </a:scene3d>
        </p:grpSpPr>
        <p:sp>
          <p:nvSpPr>
            <p:cNvPr id="46" name="45 Yamuk"/>
            <p:cNvSpPr/>
            <p:nvPr/>
          </p:nvSpPr>
          <p:spPr>
            <a:xfrm>
              <a:off x="0" y="2411032"/>
              <a:ext cx="4333884" cy="803677"/>
            </a:xfrm>
            <a:prstGeom prst="trapezoid">
              <a:avLst>
                <a:gd name="adj" fmla="val 67407"/>
              </a:avLst>
            </a:prstGeom>
            <a:solidFill>
              <a:srgbClr val="FF0000"/>
            </a:solidFill>
            <a:ln>
              <a:solidFill>
                <a:srgbClr val="002060"/>
              </a:solidFill>
            </a:ln>
            <a:sp3d>
              <a:bevelT w="101600" prst="riblet"/>
            </a:sp3d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7" name="Yamuk 4"/>
            <p:cNvSpPr/>
            <p:nvPr/>
          </p:nvSpPr>
          <p:spPr>
            <a:xfrm>
              <a:off x="758429" y="2411032"/>
              <a:ext cx="2817024" cy="80367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lIns="25400" tIns="25400" rIns="25400" bIns="25400" spcCol="1270" anchor="ctr"/>
            <a:lstStyle/>
            <a:p>
              <a:pPr algn="ctr" defTabSz="8890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tr-TR" sz="2000" b="1" dirty="0">
                  <a:solidFill>
                    <a:schemeClr val="bg1"/>
                  </a:solidFill>
                  <a:latin typeface="Cambria" pitchFamily="18" charset="0"/>
                </a:rPr>
                <a:t>Kural İhlali ve Riskli Davranışlar</a:t>
              </a:r>
            </a:p>
          </p:txBody>
        </p:sp>
      </p:grpSp>
      <p:pic>
        <p:nvPicPr>
          <p:cNvPr id="40971" name="10 Resim" descr="Resim1"/>
          <p:cNvPicPr>
            <a:picLocks noChangeAspect="1" noChangeArrowheads="1"/>
          </p:cNvPicPr>
          <p:nvPr/>
        </p:nvPicPr>
        <p:blipFill>
          <a:blip r:embed="rId4" cstate="print"/>
          <a:srcRect l="9872" r="5219" b="5263"/>
          <a:stretch>
            <a:fillRect/>
          </a:stretch>
        </p:blipFill>
        <p:spPr bwMode="auto">
          <a:xfrm>
            <a:off x="44450" y="1136650"/>
            <a:ext cx="312738" cy="22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25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200" i="1" dirty="0">
                <a:latin typeface="Cambria" pitchFamily="18" charset="0"/>
              </a:rPr>
              <a:t>	Trafik ve  Yol Güvenliği	             1. BÖLÜM   Trafikle İlgili Genel Tanımlar</a:t>
            </a:r>
          </a:p>
        </p:txBody>
      </p:sp>
      <p:sp>
        <p:nvSpPr>
          <p:cNvPr id="27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3F842200-6639-406D-AC5E-1617FB9ADB42}" type="slidenum">
              <a:rPr lang="tr-TR" sz="1050" b="1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24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40974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69288" y="-26988"/>
            <a:ext cx="839787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258" name="Object 9"/>
          <p:cNvGraphicFramePr>
            <a:graphicFrameLocks noChangeAspect="1"/>
          </p:cNvGraphicFramePr>
          <p:nvPr/>
        </p:nvGraphicFramePr>
        <p:xfrm>
          <a:off x="179388" y="1700213"/>
          <a:ext cx="8763000" cy="4897437"/>
        </p:xfrm>
        <a:graphic>
          <a:graphicData uri="http://schemas.openxmlformats.org/presentationml/2006/ole">
            <p:oleObj spid="_x0000_s96258" name="Chart" r:id="rId3" imgW="5886416" imgH="2514600" progId="Excel.Sheet.8">
              <p:embed/>
            </p:oleObj>
          </a:graphicData>
        </a:graphic>
      </p:graphicFrame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96260" name="6 Metin kutusu"/>
          <p:cNvSpPr txBox="1">
            <a:spLocks noChangeArrowheads="1"/>
          </p:cNvSpPr>
          <p:nvPr/>
        </p:nvSpPr>
        <p:spPr bwMode="auto">
          <a:xfrm>
            <a:off x="755650" y="188913"/>
            <a:ext cx="69135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4000" b="1">
                <a:solidFill>
                  <a:schemeClr val="bg1"/>
                </a:solidFill>
                <a:latin typeface="Cambria" pitchFamily="18" charset="0"/>
              </a:rPr>
              <a:t>KIBRIS ANKET SONUÇLARI</a:t>
            </a:r>
          </a:p>
        </p:txBody>
      </p:sp>
      <p:sp>
        <p:nvSpPr>
          <p:cNvPr id="9" name="8 Metin kutusu"/>
          <p:cNvSpPr txBox="1"/>
          <p:nvPr/>
        </p:nvSpPr>
        <p:spPr>
          <a:xfrm>
            <a:off x="-36512" y="2689756"/>
            <a:ext cx="9180512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dirty="0">
                <a:latin typeface="Cambria" pitchFamily="18" charset="0"/>
              </a:rPr>
              <a:t>İnsan unsurunun ön planda olasının asıl nedeni ne olabilir?</a:t>
            </a:r>
          </a:p>
        </p:txBody>
      </p:sp>
      <p:sp>
        <p:nvSpPr>
          <p:cNvPr id="10" name="9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200" i="1" dirty="0">
                <a:latin typeface="Cambria" pitchFamily="18" charset="0"/>
              </a:rPr>
              <a:t>	Trafik ve  Yol Güvenliği	             1. BÖLÜM   Trafikle İlgili Genel Tanımlar</a:t>
            </a:r>
          </a:p>
        </p:txBody>
      </p:sp>
      <p:sp>
        <p:nvSpPr>
          <p:cNvPr id="11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BC5E5DB3-30AB-43DF-9EDD-37C41335F805}" type="slidenum">
              <a:rPr lang="tr-TR" sz="1050" b="1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25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96266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2450" y="-26988"/>
            <a:ext cx="936625" cy="104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3" y="1557338"/>
            <a:ext cx="8891587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97283" name="6 Metin kutusu"/>
          <p:cNvSpPr txBox="1">
            <a:spLocks noChangeArrowheads="1"/>
          </p:cNvSpPr>
          <p:nvPr/>
        </p:nvSpPr>
        <p:spPr bwMode="auto">
          <a:xfrm>
            <a:off x="755650" y="188913"/>
            <a:ext cx="69135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4000" b="1">
                <a:solidFill>
                  <a:schemeClr val="bg1"/>
                </a:solidFill>
                <a:latin typeface="Cambria" pitchFamily="18" charset="0"/>
              </a:rPr>
              <a:t>KIBRIS ANKET SONUÇLARI</a:t>
            </a:r>
          </a:p>
        </p:txBody>
      </p:sp>
      <p:sp>
        <p:nvSpPr>
          <p:cNvPr id="10" name="9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200" i="1" dirty="0">
                <a:latin typeface="Cambria" pitchFamily="18" charset="0"/>
              </a:rPr>
              <a:t>	Trafik ve  Yol Güvenliği	             1. BÖLÜM   Trafikle İlgili Genel Tanımlar</a:t>
            </a:r>
          </a:p>
        </p:txBody>
      </p:sp>
      <p:sp>
        <p:nvSpPr>
          <p:cNvPr id="11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18649A86-EF63-4E06-87F7-D4D6780A165C}" type="slidenum">
              <a:rPr lang="tr-TR" sz="1050" b="1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26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97286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50" y="-26988"/>
            <a:ext cx="936625" cy="104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9 Resim" descr="Resim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71563"/>
            <a:ext cx="373063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98307" name="6 Metin kutusu"/>
          <p:cNvSpPr txBox="1">
            <a:spLocks noChangeArrowheads="1"/>
          </p:cNvSpPr>
          <p:nvPr/>
        </p:nvSpPr>
        <p:spPr bwMode="auto">
          <a:xfrm>
            <a:off x="1116013" y="188913"/>
            <a:ext cx="69119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3600" b="1">
                <a:solidFill>
                  <a:schemeClr val="bg1"/>
                </a:solidFill>
                <a:latin typeface="Cambria" pitchFamily="18" charset="0"/>
              </a:rPr>
              <a:t>DENETLEME STRETEJİLERİ</a:t>
            </a:r>
          </a:p>
        </p:txBody>
      </p:sp>
      <p:sp>
        <p:nvSpPr>
          <p:cNvPr id="98308" name="12 Dikdörtgen"/>
          <p:cNvSpPr>
            <a:spLocks noChangeArrowheads="1"/>
          </p:cNvSpPr>
          <p:nvPr/>
        </p:nvSpPr>
        <p:spPr bwMode="auto">
          <a:xfrm>
            <a:off x="107950" y="4473575"/>
            <a:ext cx="8856663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tr-TR" sz="2200" b="1">
                <a:latin typeface="Cambria" pitchFamily="18" charset="0"/>
              </a:rPr>
              <a:t>Çağdaş Yaklaşım</a:t>
            </a:r>
          </a:p>
          <a:p>
            <a:pPr algn="just"/>
            <a:endParaRPr lang="tr-TR" sz="2200" b="1">
              <a:latin typeface="Cambria" pitchFamily="18" charset="0"/>
            </a:endParaRPr>
          </a:p>
          <a:p>
            <a:pPr algn="just"/>
            <a:r>
              <a:rPr lang="tr-TR" sz="2200">
                <a:latin typeface="Cambria" pitchFamily="18" charset="0"/>
              </a:rPr>
              <a:t>Bu yaklaşımda güvenli trafik ortamının oluşturulmasında tüm sorumluluğun sürücü faktörüne yüklenmesi yerine, </a:t>
            </a:r>
            <a:r>
              <a:rPr lang="tr-TR" sz="2200" b="1">
                <a:latin typeface="Cambria" pitchFamily="18" charset="0"/>
              </a:rPr>
              <a:t>altyapı, mevzuat düzenlemeleri, araç mekaniği ve güvenlik sistemlerindeki</a:t>
            </a:r>
            <a:r>
              <a:rPr lang="tr-TR" sz="2200">
                <a:latin typeface="Cambria" pitchFamily="18" charset="0"/>
              </a:rPr>
              <a:t> iyileştirmelere paylaştırılması kabul görmektedir. </a:t>
            </a:r>
          </a:p>
        </p:txBody>
      </p:sp>
      <p:sp>
        <p:nvSpPr>
          <p:cNvPr id="98309" name="Rectangle 20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7429500" y="4643438"/>
            <a:ext cx="1298575" cy="214312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r-TR" sz="2000" b="1" i="1">
                <a:solidFill>
                  <a:srgbClr val="FF0000"/>
                </a:solidFill>
                <a:latin typeface="Cambria" pitchFamily="18" charset="0"/>
                <a:cs typeface="Arial" charset="0"/>
              </a:rPr>
              <a:t>Zaman</a:t>
            </a:r>
            <a:endParaRPr lang="sv-SE" sz="2000" b="1" i="1">
              <a:solidFill>
                <a:srgbClr val="FF0000"/>
              </a:solidFill>
              <a:latin typeface="Cambria" pitchFamily="18" charset="0"/>
              <a:cs typeface="Arial" charset="0"/>
            </a:endParaRPr>
          </a:p>
        </p:txBody>
      </p:sp>
      <p:sp>
        <p:nvSpPr>
          <p:cNvPr id="16" name="Frihandsfigur 6"/>
          <p:cNvSpPr/>
          <p:nvPr/>
        </p:nvSpPr>
        <p:spPr>
          <a:xfrm>
            <a:off x="3214678" y="1643049"/>
            <a:ext cx="5572164" cy="3143272"/>
          </a:xfrm>
          <a:custGeom>
            <a:avLst/>
            <a:gdLst>
              <a:gd name="connsiteX0" fmla="*/ 0 w 6191250"/>
              <a:gd name="connsiteY0" fmla="*/ 7915275 h 7945437"/>
              <a:gd name="connsiteX1" fmla="*/ 2705100 w 6191250"/>
              <a:gd name="connsiteY1" fmla="*/ 7429500 h 7945437"/>
              <a:gd name="connsiteX2" fmla="*/ 4933950 w 6191250"/>
              <a:gd name="connsiteY2" fmla="*/ 4819650 h 7945437"/>
              <a:gd name="connsiteX3" fmla="*/ 6191250 w 6191250"/>
              <a:gd name="connsiteY3" fmla="*/ 0 h 7945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1250" h="7945437">
                <a:moveTo>
                  <a:pt x="0" y="7915275"/>
                </a:moveTo>
                <a:cubicBezTo>
                  <a:pt x="941387" y="7930356"/>
                  <a:pt x="1882775" y="7945437"/>
                  <a:pt x="2705100" y="7429500"/>
                </a:cubicBezTo>
                <a:cubicBezTo>
                  <a:pt x="3527425" y="6913563"/>
                  <a:pt x="4352925" y="6057900"/>
                  <a:pt x="4933950" y="4819650"/>
                </a:cubicBezTo>
                <a:cubicBezTo>
                  <a:pt x="5514975" y="3581400"/>
                  <a:pt x="5981700" y="809625"/>
                  <a:pt x="6191250" y="0"/>
                </a:cubicBezTo>
              </a:path>
            </a:pathLst>
          </a:custGeom>
          <a:noFill/>
          <a:ln w="63500">
            <a:solidFill>
              <a:srgbClr val="3366FF"/>
            </a:solidFill>
          </a:ln>
          <a:scene3d>
            <a:camera prst="orthographicFront"/>
            <a:lightRig rig="threePt" dir="t"/>
          </a:scene3d>
          <a:sp3d extrusionH="19050" contourW="190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cxnSp>
        <p:nvCxnSpPr>
          <p:cNvPr id="17" name="Rak pil 16"/>
          <p:cNvCxnSpPr/>
          <p:nvPr/>
        </p:nvCxnSpPr>
        <p:spPr>
          <a:xfrm flipV="1">
            <a:off x="2955925" y="4929188"/>
            <a:ext cx="5759450" cy="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Rak pil 18"/>
          <p:cNvCxnSpPr/>
          <p:nvPr/>
        </p:nvCxnSpPr>
        <p:spPr>
          <a:xfrm rot="5400000" flipH="1" flipV="1">
            <a:off x="1069975" y="2998788"/>
            <a:ext cx="3816350" cy="4445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ruta 19"/>
          <p:cNvSpPr txBox="1">
            <a:spLocks noChangeArrowheads="1"/>
          </p:cNvSpPr>
          <p:nvPr/>
        </p:nvSpPr>
        <p:spPr bwMode="auto">
          <a:xfrm>
            <a:off x="3071813" y="3833813"/>
            <a:ext cx="2143125" cy="523875"/>
          </a:xfrm>
          <a:prstGeom prst="rect">
            <a:avLst/>
          </a:prstGeom>
          <a:noFill/>
          <a:ln w="25400">
            <a:solidFill>
              <a:schemeClr val="accent5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400" dirty="0">
                <a:solidFill>
                  <a:srgbClr val="000000"/>
                </a:solidFill>
                <a:latin typeface="Cambria" pitchFamily="18" charset="0"/>
                <a:cs typeface="+mn-cs"/>
              </a:rPr>
              <a:t>Tüm Sorumluluğun Yol kullanıcısına bırakılması</a:t>
            </a:r>
            <a:endParaRPr lang="en-GB" sz="1400" dirty="0">
              <a:solidFill>
                <a:srgbClr val="000000"/>
              </a:solidFill>
              <a:latin typeface="Cambria" pitchFamily="18" charset="0"/>
              <a:cs typeface="+mn-cs"/>
            </a:endParaRPr>
          </a:p>
        </p:txBody>
      </p:sp>
      <p:grpSp>
        <p:nvGrpSpPr>
          <p:cNvPr id="5" name="Grupp 20"/>
          <p:cNvGrpSpPr>
            <a:grpSpLocks/>
          </p:cNvGrpSpPr>
          <p:nvPr/>
        </p:nvGrpSpPr>
        <p:grpSpPr bwMode="auto">
          <a:xfrm>
            <a:off x="5286375" y="1571625"/>
            <a:ext cx="3357563" cy="1571625"/>
            <a:chOff x="4482896" y="528638"/>
            <a:chExt cx="3931963" cy="2520950"/>
          </a:xfrm>
        </p:grpSpPr>
        <p:sp>
          <p:nvSpPr>
            <p:cNvPr id="21" name="Frihandsfigur 13"/>
            <p:cNvSpPr/>
            <p:nvPr/>
          </p:nvSpPr>
          <p:spPr>
            <a:xfrm>
              <a:off x="7117218" y="528638"/>
              <a:ext cx="1297641" cy="2520950"/>
            </a:xfrm>
            <a:custGeom>
              <a:avLst/>
              <a:gdLst>
                <a:gd name="connsiteX0" fmla="*/ 0 w 847725"/>
                <a:gd name="connsiteY0" fmla="*/ 3248025 h 3360737"/>
                <a:gd name="connsiteX1" fmla="*/ 628650 w 847725"/>
                <a:gd name="connsiteY1" fmla="*/ 2819400 h 3360737"/>
                <a:gd name="connsiteX2" fmla="*/ 847725 w 847725"/>
                <a:gd name="connsiteY2" fmla="*/ 0 h 3360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47725" h="3360737">
                  <a:moveTo>
                    <a:pt x="0" y="3248025"/>
                  </a:moveTo>
                  <a:cubicBezTo>
                    <a:pt x="243681" y="3304381"/>
                    <a:pt x="487363" y="3360737"/>
                    <a:pt x="628650" y="2819400"/>
                  </a:cubicBezTo>
                  <a:cubicBezTo>
                    <a:pt x="769937" y="2278063"/>
                    <a:pt x="847725" y="0"/>
                    <a:pt x="847725" y="0"/>
                  </a:cubicBezTo>
                </a:path>
              </a:pathLst>
            </a:custGeom>
            <a:ln>
              <a:solidFill>
                <a:srgbClr val="7030A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>
                <a:solidFill>
                  <a:srgbClr val="000000"/>
                </a:solidFill>
              </a:endParaRPr>
            </a:p>
          </p:txBody>
        </p:sp>
        <p:sp>
          <p:nvSpPr>
            <p:cNvPr id="22" name="textruta 24"/>
            <p:cNvSpPr txBox="1"/>
            <p:nvPr/>
          </p:nvSpPr>
          <p:spPr>
            <a:xfrm>
              <a:off x="4482896" y="1195799"/>
              <a:ext cx="3439305" cy="616232"/>
            </a:xfrm>
            <a:prstGeom prst="rect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r-TR" sz="1400" dirty="0">
                  <a:solidFill>
                    <a:srgbClr val="000000"/>
                  </a:solidFill>
                  <a:latin typeface="Cambria" pitchFamily="18" charset="0"/>
                </a:rPr>
                <a:t>Araca Bağlı Güvenlik Sistemleri</a:t>
              </a:r>
              <a:endParaRPr lang="en-GB" sz="1400" dirty="0">
                <a:solidFill>
                  <a:srgbClr val="000000"/>
                </a:solidFill>
                <a:latin typeface="Cambria" pitchFamily="18" charset="0"/>
              </a:endParaRPr>
            </a:p>
          </p:txBody>
        </p:sp>
      </p:grpSp>
      <p:grpSp>
        <p:nvGrpSpPr>
          <p:cNvPr id="6" name="Grupp 19"/>
          <p:cNvGrpSpPr>
            <a:grpSpLocks/>
          </p:cNvGrpSpPr>
          <p:nvPr/>
        </p:nvGrpSpPr>
        <p:grpSpPr bwMode="auto">
          <a:xfrm>
            <a:off x="4357688" y="2571750"/>
            <a:ext cx="4071937" cy="1357313"/>
            <a:chOff x="2672250" y="1622760"/>
            <a:chExt cx="5591112" cy="3209121"/>
          </a:xfrm>
        </p:grpSpPr>
        <p:sp>
          <p:nvSpPr>
            <p:cNvPr id="98326" name="Rektangel 21"/>
            <p:cNvSpPr>
              <a:spLocks noChangeArrowheads="1"/>
            </p:cNvSpPr>
            <p:nvPr/>
          </p:nvSpPr>
          <p:spPr bwMode="auto">
            <a:xfrm>
              <a:off x="2672250" y="1622760"/>
              <a:ext cx="4735056" cy="1237051"/>
            </a:xfrm>
            <a:prstGeom prst="rect">
              <a:avLst/>
            </a:prstGeom>
            <a:noFill/>
            <a:ln w="19050">
              <a:solidFill>
                <a:srgbClr val="C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tr-TR" sz="1400">
                  <a:solidFill>
                    <a:srgbClr val="000000"/>
                  </a:solidFill>
                  <a:latin typeface="Cambria" pitchFamily="18" charset="0"/>
                </a:rPr>
                <a:t>Uygun hıza göre dizayn edilmiş yol,cadde ve araçlarla yaralanmaların önlenmesi </a:t>
              </a:r>
              <a:endParaRPr lang="en-GB" sz="1400">
                <a:solidFill>
                  <a:srgbClr val="000000"/>
                </a:solidFill>
                <a:latin typeface="Cambria" pitchFamily="18" charset="0"/>
              </a:endParaRPr>
            </a:p>
          </p:txBody>
        </p:sp>
        <p:sp>
          <p:nvSpPr>
            <p:cNvPr id="25" name="Frihandsfigur 27"/>
            <p:cNvSpPr/>
            <p:nvPr/>
          </p:nvSpPr>
          <p:spPr>
            <a:xfrm>
              <a:off x="6301568" y="2298364"/>
              <a:ext cx="1961794" cy="2533517"/>
            </a:xfrm>
            <a:custGeom>
              <a:avLst/>
              <a:gdLst>
                <a:gd name="connsiteX0" fmla="*/ 0 w 2496312"/>
                <a:gd name="connsiteY0" fmla="*/ 2621280 h 2718816"/>
                <a:gd name="connsiteX1" fmla="*/ 832104 w 2496312"/>
                <a:gd name="connsiteY1" fmla="*/ 2346960 h 2718816"/>
                <a:gd name="connsiteX2" fmla="*/ 1463040 w 2496312"/>
                <a:gd name="connsiteY2" fmla="*/ 390144 h 2718816"/>
                <a:gd name="connsiteX3" fmla="*/ 2496312 w 2496312"/>
                <a:gd name="connsiteY3" fmla="*/ 6096 h 2718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96312" h="2718816">
                  <a:moveTo>
                    <a:pt x="0" y="2621280"/>
                  </a:moveTo>
                  <a:cubicBezTo>
                    <a:pt x="294132" y="2670048"/>
                    <a:pt x="588264" y="2718816"/>
                    <a:pt x="832104" y="2346960"/>
                  </a:cubicBezTo>
                  <a:cubicBezTo>
                    <a:pt x="1075944" y="1975104"/>
                    <a:pt x="1185672" y="780288"/>
                    <a:pt x="1463040" y="390144"/>
                  </a:cubicBezTo>
                  <a:cubicBezTo>
                    <a:pt x="1740408" y="0"/>
                    <a:pt x="2328672" y="74676"/>
                    <a:pt x="2496312" y="6096"/>
                  </a:cubicBezTo>
                </a:path>
              </a:pathLst>
            </a:custGeom>
            <a:ln>
              <a:solidFill>
                <a:srgbClr val="C0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7" name="Grupp 15"/>
          <p:cNvGrpSpPr>
            <a:grpSpLocks/>
          </p:cNvGrpSpPr>
          <p:nvPr/>
        </p:nvGrpSpPr>
        <p:grpSpPr bwMode="auto">
          <a:xfrm>
            <a:off x="3825875" y="3317875"/>
            <a:ext cx="4818063" cy="1325563"/>
            <a:chOff x="2586481" y="4090288"/>
            <a:chExt cx="5779644" cy="2039757"/>
          </a:xfrm>
        </p:grpSpPr>
        <p:sp>
          <p:nvSpPr>
            <p:cNvPr id="27" name="Frihandsfigur 25"/>
            <p:cNvSpPr/>
            <p:nvPr/>
          </p:nvSpPr>
          <p:spPr>
            <a:xfrm>
              <a:off x="4618402" y="4371213"/>
              <a:ext cx="3747723" cy="1758832"/>
            </a:xfrm>
            <a:custGeom>
              <a:avLst/>
              <a:gdLst>
                <a:gd name="connsiteX0" fmla="*/ 0 w 3749040"/>
                <a:gd name="connsiteY0" fmla="*/ 1929384 h 1978152"/>
                <a:gd name="connsiteX1" fmla="*/ 905256 w 3749040"/>
                <a:gd name="connsiteY1" fmla="*/ 1709928 h 1978152"/>
                <a:gd name="connsiteX2" fmla="*/ 2020824 w 3749040"/>
                <a:gd name="connsiteY2" fmla="*/ 320040 h 1978152"/>
                <a:gd name="connsiteX3" fmla="*/ 3749040 w 3749040"/>
                <a:gd name="connsiteY3" fmla="*/ 0 h 1978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9040" h="1978152">
                  <a:moveTo>
                    <a:pt x="0" y="1929384"/>
                  </a:moveTo>
                  <a:cubicBezTo>
                    <a:pt x="284226" y="1953768"/>
                    <a:pt x="568452" y="1978152"/>
                    <a:pt x="905256" y="1709928"/>
                  </a:cubicBezTo>
                  <a:cubicBezTo>
                    <a:pt x="1242060" y="1441704"/>
                    <a:pt x="1546860" y="605028"/>
                    <a:pt x="2020824" y="320040"/>
                  </a:cubicBezTo>
                  <a:cubicBezTo>
                    <a:pt x="2494788" y="35052"/>
                    <a:pt x="3459480" y="59436"/>
                    <a:pt x="3749040" y="0"/>
                  </a:cubicBezTo>
                </a:path>
              </a:pathLst>
            </a:custGeom>
            <a:ln>
              <a:solidFill>
                <a:srgbClr val="00B05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>
                <a:solidFill>
                  <a:srgbClr val="000000"/>
                </a:solidFill>
              </a:endParaRPr>
            </a:p>
          </p:txBody>
        </p:sp>
        <p:sp>
          <p:nvSpPr>
            <p:cNvPr id="98325" name="textruta 17"/>
            <p:cNvSpPr txBox="1">
              <a:spLocks noChangeArrowheads="1"/>
            </p:cNvSpPr>
            <p:nvPr/>
          </p:nvSpPr>
          <p:spPr bwMode="auto">
            <a:xfrm>
              <a:off x="2586481" y="4090288"/>
              <a:ext cx="3894107" cy="473441"/>
            </a:xfrm>
            <a:prstGeom prst="rect">
              <a:avLst/>
            </a:prstGeom>
            <a:noFill/>
            <a:ln w="25400">
              <a:solidFill>
                <a:srgbClr val="92D05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tr-TR" sz="1400">
                  <a:solidFill>
                    <a:srgbClr val="000000"/>
                  </a:solidFill>
                  <a:latin typeface="Cambria" pitchFamily="18" charset="0"/>
                </a:rPr>
                <a:t>Trafik Kuralları ve Yasal Düzenleme</a:t>
              </a:r>
              <a:endParaRPr lang="en-GB" sz="1400">
                <a:solidFill>
                  <a:srgbClr val="000000"/>
                </a:solidFill>
                <a:latin typeface="Cambria" pitchFamily="18" charset="0"/>
              </a:endParaRPr>
            </a:p>
          </p:txBody>
        </p:sp>
      </p:grpSp>
      <p:sp>
        <p:nvSpPr>
          <p:cNvPr id="29" name="Frihandsfigur 17"/>
          <p:cNvSpPr/>
          <p:nvPr/>
        </p:nvSpPr>
        <p:spPr>
          <a:xfrm>
            <a:off x="3143250" y="4214813"/>
            <a:ext cx="3714750" cy="642937"/>
          </a:xfrm>
          <a:custGeom>
            <a:avLst/>
            <a:gdLst>
              <a:gd name="connsiteX0" fmla="*/ 0 w 7036067"/>
              <a:gd name="connsiteY0" fmla="*/ 1023486 h 1148614"/>
              <a:gd name="connsiteX1" fmla="*/ 2338939 w 7036067"/>
              <a:gd name="connsiteY1" fmla="*/ 1004235 h 1148614"/>
              <a:gd name="connsiteX2" fmla="*/ 3686475 w 7036067"/>
              <a:gd name="connsiteY2" fmla="*/ 157212 h 1148614"/>
              <a:gd name="connsiteX3" fmla="*/ 7036067 w 7036067"/>
              <a:gd name="connsiteY3" fmla="*/ 60960 h 1148614"/>
              <a:gd name="connsiteX4" fmla="*/ 7036067 w 7036067"/>
              <a:gd name="connsiteY4" fmla="*/ 60960 h 114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36067" h="1148614">
                <a:moveTo>
                  <a:pt x="0" y="1023486"/>
                </a:moveTo>
                <a:cubicBezTo>
                  <a:pt x="862263" y="1086050"/>
                  <a:pt x="1724527" y="1148614"/>
                  <a:pt x="2338939" y="1004235"/>
                </a:cubicBezTo>
                <a:cubicBezTo>
                  <a:pt x="2953352" y="859856"/>
                  <a:pt x="2903620" y="314425"/>
                  <a:pt x="3686475" y="157212"/>
                </a:cubicBezTo>
                <a:cubicBezTo>
                  <a:pt x="4469330" y="0"/>
                  <a:pt x="7036067" y="60960"/>
                  <a:pt x="7036067" y="60960"/>
                </a:cubicBezTo>
                <a:lnTo>
                  <a:pt x="7036067" y="60960"/>
                </a:lnTo>
              </a:path>
            </a:pathLst>
          </a:custGeom>
          <a:ln w="412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98320" name="textruta 19"/>
          <p:cNvSpPr txBox="1">
            <a:spLocks noChangeArrowheads="1"/>
          </p:cNvSpPr>
          <p:nvPr/>
        </p:nvSpPr>
        <p:spPr bwMode="auto">
          <a:xfrm>
            <a:off x="3000375" y="1285875"/>
            <a:ext cx="1143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2000" b="1" i="1">
                <a:solidFill>
                  <a:srgbClr val="FF0000"/>
                </a:solidFill>
                <a:latin typeface="Cambria" pitchFamily="18" charset="0"/>
              </a:rPr>
              <a:t>Gelişme</a:t>
            </a:r>
            <a:endParaRPr lang="en-GB" sz="2000" b="1" i="1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26" name="25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200" i="1" dirty="0">
                <a:latin typeface="Cambria" pitchFamily="18" charset="0"/>
              </a:rPr>
              <a:t>	Trafik ve  Yol Güvenliği	             1. BÖLÜM   Trafikle İlgili Genel Tanımlar</a:t>
            </a:r>
          </a:p>
        </p:txBody>
      </p:sp>
      <p:sp>
        <p:nvSpPr>
          <p:cNvPr id="28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DCDA5ABC-CBA5-4FC4-B828-E2BD7F36A0C0}" type="slidenum">
              <a:rPr lang="tr-TR" sz="1050" b="1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27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98323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50" y="-26988"/>
            <a:ext cx="936625" cy="104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99330" name="6 Metin kutusu"/>
          <p:cNvSpPr txBox="1">
            <a:spLocks noChangeArrowheads="1"/>
          </p:cNvSpPr>
          <p:nvPr/>
        </p:nvSpPr>
        <p:spPr bwMode="auto">
          <a:xfrm>
            <a:off x="1116013" y="188913"/>
            <a:ext cx="69119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3600" b="1">
                <a:solidFill>
                  <a:schemeClr val="bg1"/>
                </a:solidFill>
                <a:latin typeface="Cambria" pitchFamily="18" charset="0"/>
              </a:rPr>
              <a:t>DENETLEME STRETEJİLERİ</a:t>
            </a:r>
          </a:p>
        </p:txBody>
      </p:sp>
      <p:sp>
        <p:nvSpPr>
          <p:cNvPr id="99331" name="1 Dikdörtgen"/>
          <p:cNvSpPr>
            <a:spLocks noChangeArrowheads="1"/>
          </p:cNvSpPr>
          <p:nvPr/>
        </p:nvSpPr>
        <p:spPr bwMode="auto">
          <a:xfrm>
            <a:off x="322263" y="2924175"/>
            <a:ext cx="846455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Clr>
                <a:srgbClr val="FF0000"/>
              </a:buClr>
              <a:buSzPct val="111000"/>
              <a:buFont typeface="Wingdings" pitchFamily="2" charset="2"/>
              <a:buChar char="Ø"/>
            </a:pPr>
            <a:r>
              <a:rPr lang="tr-TR" sz="2400">
                <a:latin typeface="Cambria" pitchFamily="18" charset="0"/>
              </a:rPr>
              <a:t>Geleneksel yöntemler artırılarak uygulanması halinde, yılda sadece %3-5’lik oranda bir ilerleme sağlanabilir,</a:t>
            </a:r>
          </a:p>
          <a:p>
            <a:pPr algn="just">
              <a:buClr>
                <a:srgbClr val="FF0000"/>
              </a:buClr>
              <a:buSzPct val="111000"/>
              <a:buFont typeface="Wingdings" pitchFamily="2" charset="2"/>
              <a:buChar char="Ø"/>
            </a:pPr>
            <a:endParaRPr lang="tr-TR" sz="2400">
              <a:latin typeface="Cambria" pitchFamily="18" charset="0"/>
            </a:endParaRPr>
          </a:p>
          <a:p>
            <a:pPr algn="just">
              <a:buClr>
                <a:srgbClr val="FF0000"/>
              </a:buClr>
              <a:buSzPct val="111000"/>
              <a:buFont typeface="Wingdings" pitchFamily="2" charset="2"/>
              <a:buChar char="Ø"/>
            </a:pPr>
            <a:r>
              <a:rPr lang="tr-TR" sz="2400">
                <a:latin typeface="Cambria" pitchFamily="18" charset="0"/>
              </a:rPr>
              <a:t>Bir yıl sonra daha çok denetlemeyle ancak, 3-5 puanlık bir ilerleme daha elde edilebilir ve zamanla denetleme yoluyla ilerleme durma noktasına ulaşır.</a:t>
            </a:r>
          </a:p>
        </p:txBody>
      </p:sp>
      <p:sp>
        <p:nvSpPr>
          <p:cNvPr id="8" name="7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200" i="1" dirty="0">
                <a:latin typeface="Cambria" pitchFamily="18" charset="0"/>
              </a:rPr>
              <a:t>	Trafik ve  Yol Güvenliği	             1. BÖLÜM   Trafikle İlgili Genel Tanımlar</a:t>
            </a:r>
          </a:p>
        </p:txBody>
      </p:sp>
      <p:sp>
        <p:nvSpPr>
          <p:cNvPr id="9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B01F9CDC-954F-43C0-BACC-8F6D0846A541}" type="slidenum">
              <a:rPr lang="tr-TR" sz="1050" b="1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28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99334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2450" y="-26988"/>
            <a:ext cx="936625" cy="104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100354" name="6 Metin kutusu"/>
          <p:cNvSpPr txBox="1">
            <a:spLocks noChangeArrowheads="1"/>
          </p:cNvSpPr>
          <p:nvPr/>
        </p:nvSpPr>
        <p:spPr bwMode="auto">
          <a:xfrm>
            <a:off x="1116013" y="188913"/>
            <a:ext cx="69119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3600" b="1">
                <a:solidFill>
                  <a:schemeClr val="bg1"/>
                </a:solidFill>
                <a:latin typeface="Cambria" pitchFamily="18" charset="0"/>
              </a:rPr>
              <a:t>DENETLEME STRETEJİLERİ</a:t>
            </a:r>
          </a:p>
        </p:txBody>
      </p:sp>
      <p:sp>
        <p:nvSpPr>
          <p:cNvPr id="100355" name="2 Dikdörtgen"/>
          <p:cNvSpPr>
            <a:spLocks noChangeArrowheads="1"/>
          </p:cNvSpPr>
          <p:nvPr/>
        </p:nvSpPr>
        <p:spPr bwMode="auto">
          <a:xfrm>
            <a:off x="395288" y="2205038"/>
            <a:ext cx="8424862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Clr>
                <a:srgbClr val="FF0000"/>
              </a:buClr>
              <a:buSzPct val="111000"/>
              <a:buFont typeface="Wingdings" pitchFamily="2" charset="2"/>
              <a:buChar char="Ø"/>
            </a:pPr>
            <a:r>
              <a:rPr lang="tr-TR" sz="2400">
                <a:latin typeface="Cambria" pitchFamily="18" charset="0"/>
              </a:rPr>
              <a:t> Geleneksel yöntemle hız, alkollü araç kullanımıyla mücadele, emniyet kemerinin yaygınlaştırılması gibi yöntemlerin devamlılık arz etmesi önemlidir.</a:t>
            </a:r>
          </a:p>
          <a:p>
            <a:pPr algn="just">
              <a:buClr>
                <a:srgbClr val="FF0000"/>
              </a:buClr>
              <a:buSzPct val="111000"/>
              <a:buFont typeface="Wingdings" pitchFamily="2" charset="2"/>
              <a:buChar char="Ø"/>
            </a:pPr>
            <a:endParaRPr lang="tr-TR" sz="1600">
              <a:latin typeface="Cambria" pitchFamily="18" charset="0"/>
            </a:endParaRPr>
          </a:p>
          <a:p>
            <a:pPr algn="just">
              <a:buClr>
                <a:srgbClr val="FF0000"/>
              </a:buClr>
              <a:buSzPct val="111000"/>
              <a:buFont typeface="Wingdings" pitchFamily="2" charset="2"/>
              <a:buChar char="Ø"/>
            </a:pPr>
            <a:r>
              <a:rPr lang="tr-TR" sz="2400">
                <a:latin typeface="Cambria" pitchFamily="18" charset="0"/>
              </a:rPr>
              <a:t> Sadece geleneksel yöntemin uygulanmasından ziyade, çağdaş yaklaşım unsurlarına işlerlik kazandıracak politikalar üretilmesi gerekir.</a:t>
            </a:r>
          </a:p>
          <a:p>
            <a:pPr algn="just">
              <a:buClr>
                <a:srgbClr val="FF0000"/>
              </a:buClr>
              <a:buSzPct val="111000"/>
              <a:buFont typeface="Wingdings" pitchFamily="2" charset="2"/>
              <a:buChar char="Ø"/>
            </a:pPr>
            <a:endParaRPr lang="tr-TR" sz="1600">
              <a:latin typeface="Cambria" pitchFamily="18" charset="0"/>
            </a:endParaRPr>
          </a:p>
          <a:p>
            <a:pPr algn="just">
              <a:buClr>
                <a:srgbClr val="FF0000"/>
              </a:buClr>
              <a:buSzPct val="111000"/>
              <a:buFont typeface="Wingdings" pitchFamily="2" charset="2"/>
              <a:buChar char="Ø"/>
            </a:pPr>
            <a:r>
              <a:rPr lang="tr-TR" sz="2400">
                <a:latin typeface="Cambria" pitchFamily="18" charset="0"/>
              </a:rPr>
              <a:t>Bu riskli ve zor olanıdır ancak başarılı olunması durumunda daha fazla ödüllendiricidir. </a:t>
            </a:r>
          </a:p>
        </p:txBody>
      </p:sp>
      <p:sp>
        <p:nvSpPr>
          <p:cNvPr id="8" name="7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200" i="1" dirty="0">
                <a:latin typeface="Cambria" pitchFamily="18" charset="0"/>
              </a:rPr>
              <a:t>	Trafik ve  Yol Güvenliği	             1. BÖLÜM   Trafikle İlgili Genel Tanımlar</a:t>
            </a:r>
          </a:p>
        </p:txBody>
      </p:sp>
      <p:sp>
        <p:nvSpPr>
          <p:cNvPr id="9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AA5D127C-6147-4EA7-8BB3-8FF6A4D6E204}" type="slidenum">
              <a:rPr lang="tr-TR" sz="1050" b="1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29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00358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2450" y="-26988"/>
            <a:ext cx="936625" cy="104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Dikdörtgen"/>
          <p:cNvSpPr/>
          <p:nvPr/>
        </p:nvSpPr>
        <p:spPr>
          <a:xfrm>
            <a:off x="0" y="0"/>
            <a:ext cx="9144000" cy="1656000"/>
          </a:xfrm>
          <a:prstGeom prst="rect">
            <a:avLst/>
          </a:prstGeom>
          <a:solidFill>
            <a:srgbClr val="000099"/>
          </a:solidFill>
          <a:ln>
            <a:noFill/>
          </a:ln>
          <a:effectLst>
            <a:reflection blurRad="6350" stA="50000" endA="300" endPos="90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27000" h="146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8434" name="Picture 3" descr="C:\Users\Administrator\Desktop\Resim3.jpg"/>
          <p:cNvPicPr>
            <a:picLocks noChangeAspect="1" noChangeArrowheads="1"/>
          </p:cNvPicPr>
          <p:nvPr/>
        </p:nvPicPr>
        <p:blipFill>
          <a:blip r:embed="rId2" cstate="print"/>
          <a:srcRect t="6871"/>
          <a:stretch>
            <a:fillRect/>
          </a:stretch>
        </p:blipFill>
        <p:spPr bwMode="auto">
          <a:xfrm>
            <a:off x="0" y="3776663"/>
            <a:ext cx="9144000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Yuvarlatılmış Dikdörtgen"/>
          <p:cNvSpPr/>
          <p:nvPr/>
        </p:nvSpPr>
        <p:spPr bwMode="auto">
          <a:xfrm>
            <a:off x="179512" y="2276872"/>
            <a:ext cx="2520280" cy="2448272"/>
          </a:xfrm>
          <a:prstGeom prst="roundRect">
            <a:avLst/>
          </a:prstGeom>
          <a:solidFill>
            <a:srgbClr val="C00000">
              <a:alpha val="84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4800" dirty="0">
                <a:latin typeface="Cambria" pitchFamily="18" charset="0"/>
              </a:rPr>
              <a:t>1.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4800" dirty="0">
                <a:latin typeface="Cambria" pitchFamily="18" charset="0"/>
              </a:rPr>
              <a:t>BÖLÜM</a:t>
            </a:r>
          </a:p>
        </p:txBody>
      </p:sp>
      <p:sp>
        <p:nvSpPr>
          <p:cNvPr id="7" name="20 Dikdörtgen"/>
          <p:cNvSpPr>
            <a:spLocks noChangeArrowheads="1"/>
          </p:cNvSpPr>
          <p:nvPr/>
        </p:nvSpPr>
        <p:spPr bwMode="auto">
          <a:xfrm>
            <a:off x="2786063" y="2344738"/>
            <a:ext cx="6107112" cy="23082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ü"/>
              <a:defRPr/>
            </a:pPr>
            <a:r>
              <a:rPr lang="tr-TR" sz="2400" dirty="0">
                <a:solidFill>
                  <a:schemeClr val="bg1"/>
                </a:solidFill>
                <a:latin typeface="Cambria" pitchFamily="18" charset="0"/>
                <a:cs typeface="+mn-cs"/>
              </a:rPr>
              <a:t> Trafiğin tanımı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ü"/>
              <a:defRPr/>
            </a:pPr>
            <a:r>
              <a:rPr lang="tr-TR" sz="2400" dirty="0">
                <a:solidFill>
                  <a:schemeClr val="bg1"/>
                </a:solidFill>
                <a:latin typeface="Cambria" pitchFamily="18" charset="0"/>
                <a:cs typeface="+mn-cs"/>
              </a:rPr>
              <a:t> Güvenli trafik ortamı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ü"/>
              <a:defRPr/>
            </a:pPr>
            <a:r>
              <a:rPr lang="tr-TR" sz="2400" dirty="0">
                <a:solidFill>
                  <a:schemeClr val="bg1"/>
                </a:solidFill>
                <a:latin typeface="Cambria" pitchFamily="18" charset="0"/>
                <a:cs typeface="+mn-cs"/>
              </a:rPr>
              <a:t> Trafik denetimi ve amacı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ü"/>
              <a:defRPr/>
            </a:pPr>
            <a:r>
              <a:rPr lang="tr-TR" sz="2400" dirty="0">
                <a:solidFill>
                  <a:schemeClr val="bg1"/>
                </a:solidFill>
                <a:latin typeface="Cambria" pitchFamily="18" charset="0"/>
                <a:cs typeface="+mn-cs"/>
              </a:rPr>
              <a:t> Trafik denetim </a:t>
            </a:r>
            <a:r>
              <a:rPr lang="tr-TR" sz="2400" dirty="0" err="1">
                <a:solidFill>
                  <a:schemeClr val="bg1"/>
                </a:solidFill>
                <a:latin typeface="Cambria" pitchFamily="18" charset="0"/>
                <a:cs typeface="+mn-cs"/>
              </a:rPr>
              <a:t>stretejileri</a:t>
            </a:r>
            <a:endParaRPr lang="tr-TR" sz="2400" dirty="0">
              <a:solidFill>
                <a:schemeClr val="bg1"/>
              </a:solidFill>
              <a:latin typeface="Cambria" pitchFamily="18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ü"/>
              <a:defRPr/>
            </a:pPr>
            <a:r>
              <a:rPr lang="tr-TR" sz="2400" dirty="0">
                <a:solidFill>
                  <a:schemeClr val="bg1"/>
                </a:solidFill>
                <a:latin typeface="Cambria" pitchFamily="18" charset="0"/>
                <a:cs typeface="+mn-cs"/>
              </a:rPr>
              <a:t> Denetim eylem süreci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ü"/>
              <a:defRPr/>
            </a:pPr>
            <a:r>
              <a:rPr lang="tr-TR" sz="2400" dirty="0">
                <a:solidFill>
                  <a:schemeClr val="bg1"/>
                </a:solidFill>
                <a:latin typeface="Cambria" pitchFamily="18" charset="0"/>
                <a:cs typeface="+mn-cs"/>
              </a:rPr>
              <a:t> Trafik denetimlerinin verimliliği</a:t>
            </a:r>
            <a:endParaRPr lang="tr-TR" sz="2400" dirty="0">
              <a:solidFill>
                <a:schemeClr val="bg1"/>
              </a:solidFill>
              <a:latin typeface="Cambria" pitchFamily="18" charset="0"/>
              <a:ea typeface="Times New Roman" pitchFamily="18" charset="0"/>
            </a:endParaRPr>
          </a:p>
        </p:txBody>
      </p:sp>
      <p:sp>
        <p:nvSpPr>
          <p:cNvPr id="18439" name="6 Metin kutusu"/>
          <p:cNvSpPr txBox="1">
            <a:spLocks noChangeArrowheads="1"/>
          </p:cNvSpPr>
          <p:nvPr/>
        </p:nvSpPr>
        <p:spPr bwMode="auto">
          <a:xfrm>
            <a:off x="107950" y="-26988"/>
            <a:ext cx="6767513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4800" b="1">
                <a:solidFill>
                  <a:schemeClr val="bg1"/>
                </a:solidFill>
                <a:latin typeface="Cambria" pitchFamily="18" charset="0"/>
              </a:rPr>
              <a:t>TRAFİKLE İLGİLİ</a:t>
            </a:r>
          </a:p>
          <a:p>
            <a:pPr algn="ctr"/>
            <a:r>
              <a:rPr lang="tr-TR" sz="4800" b="1">
                <a:solidFill>
                  <a:schemeClr val="bg1"/>
                </a:solidFill>
                <a:latin typeface="Cambria" pitchFamily="18" charset="0"/>
              </a:rPr>
              <a:t>GENEL TANIMLAR</a:t>
            </a:r>
          </a:p>
        </p:txBody>
      </p:sp>
      <p:pic>
        <p:nvPicPr>
          <p:cNvPr id="18440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48575" y="44450"/>
            <a:ext cx="1387475" cy="154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3" y="1412875"/>
            <a:ext cx="8891587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101379" name="6 Metin kutusu"/>
          <p:cNvSpPr txBox="1">
            <a:spLocks noChangeArrowheads="1"/>
          </p:cNvSpPr>
          <p:nvPr/>
        </p:nvSpPr>
        <p:spPr bwMode="auto">
          <a:xfrm>
            <a:off x="755650" y="188913"/>
            <a:ext cx="69135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4000" b="1">
                <a:solidFill>
                  <a:schemeClr val="bg1"/>
                </a:solidFill>
                <a:latin typeface="Cambria" pitchFamily="18" charset="0"/>
              </a:rPr>
              <a:t>KIBRIS ANKET SONUÇLARI</a:t>
            </a:r>
          </a:p>
        </p:txBody>
      </p:sp>
      <p:sp>
        <p:nvSpPr>
          <p:cNvPr id="11" name="10 Metin kutusu"/>
          <p:cNvSpPr txBox="1"/>
          <p:nvPr/>
        </p:nvSpPr>
        <p:spPr>
          <a:xfrm>
            <a:off x="250825" y="2062163"/>
            <a:ext cx="8713788" cy="64611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3600" dirty="0">
                <a:latin typeface="Cambria" pitchFamily="18" charset="0"/>
              </a:rPr>
              <a:t>En caydırıcı trafik trafik cezası nasıl olur? </a:t>
            </a:r>
          </a:p>
        </p:txBody>
      </p:sp>
      <p:sp>
        <p:nvSpPr>
          <p:cNvPr id="10" name="9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200" i="1" dirty="0">
                <a:latin typeface="Cambria" pitchFamily="18" charset="0"/>
              </a:rPr>
              <a:t>	Trafik ve  Yol Güvenliği	             1. BÖLÜM   Trafikle İlgili Genel Tanımlar</a:t>
            </a:r>
          </a:p>
        </p:txBody>
      </p:sp>
      <p:sp>
        <p:nvSpPr>
          <p:cNvPr id="12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A9817A4F-FB1F-4306-A0ED-B0082A7646CC}" type="slidenum">
              <a:rPr lang="tr-TR" sz="1050" b="1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30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01383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50" y="-26988"/>
            <a:ext cx="936625" cy="104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7 Beşgen"/>
          <p:cNvSpPr/>
          <p:nvPr/>
        </p:nvSpPr>
        <p:spPr>
          <a:xfrm>
            <a:off x="2428860" y="1285860"/>
            <a:ext cx="2143140" cy="1500198"/>
          </a:xfrm>
          <a:prstGeom prst="homePlate">
            <a:avLst>
              <a:gd name="adj" fmla="val 20478"/>
            </a:avLst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latin typeface="Cambria" pitchFamily="18" charset="0"/>
              </a:rPr>
              <a:t>Sorun ve nedenlerin tespiti</a:t>
            </a:r>
          </a:p>
        </p:txBody>
      </p:sp>
      <p:sp>
        <p:nvSpPr>
          <p:cNvPr id="19" name="18 Beşgen"/>
          <p:cNvSpPr/>
          <p:nvPr/>
        </p:nvSpPr>
        <p:spPr>
          <a:xfrm>
            <a:off x="4643438" y="1285860"/>
            <a:ext cx="2143140" cy="1500198"/>
          </a:xfrm>
          <a:prstGeom prst="homePlate">
            <a:avLst>
              <a:gd name="adj" fmla="val 16275"/>
            </a:avLst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latin typeface="Cambria" pitchFamily="18" charset="0"/>
              </a:rPr>
              <a:t>Çözüme  yönelik denetim</a:t>
            </a:r>
          </a:p>
        </p:txBody>
      </p:sp>
      <p:sp>
        <p:nvSpPr>
          <p:cNvPr id="20" name="19 Beşgen"/>
          <p:cNvSpPr/>
          <p:nvPr/>
        </p:nvSpPr>
        <p:spPr>
          <a:xfrm>
            <a:off x="6929454" y="1285860"/>
            <a:ext cx="2143140" cy="1500198"/>
          </a:xfrm>
          <a:prstGeom prst="homePlate">
            <a:avLst>
              <a:gd name="adj" fmla="val 16275"/>
            </a:avLst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latin typeface="Cambria" pitchFamily="18" charset="0"/>
              </a:rPr>
              <a:t>Çalışma sonu Yeni veriler ve değerlendirme</a:t>
            </a:r>
          </a:p>
        </p:txBody>
      </p:sp>
      <p:sp>
        <p:nvSpPr>
          <p:cNvPr id="17" name="16 Beşgen"/>
          <p:cNvSpPr/>
          <p:nvPr/>
        </p:nvSpPr>
        <p:spPr>
          <a:xfrm>
            <a:off x="214282" y="1285860"/>
            <a:ext cx="2143140" cy="1500198"/>
          </a:xfrm>
          <a:prstGeom prst="homePlate">
            <a:avLst>
              <a:gd name="adj" fmla="val 15224"/>
            </a:avLst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latin typeface="Cambria" pitchFamily="18" charset="0"/>
              </a:rPr>
              <a:t>Alan hakkında anket -  istatistik bilgi ( analiz , genel durum tespiti)</a:t>
            </a:r>
          </a:p>
        </p:txBody>
      </p:sp>
      <p:sp>
        <p:nvSpPr>
          <p:cNvPr id="3" name="2 Dikdörtgen"/>
          <p:cNvSpPr/>
          <p:nvPr/>
        </p:nvSpPr>
        <p:spPr>
          <a:xfrm>
            <a:off x="0" y="-2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102414" name="6 Metin kutusu"/>
          <p:cNvSpPr txBox="1">
            <a:spLocks noChangeArrowheads="1"/>
          </p:cNvSpPr>
          <p:nvPr/>
        </p:nvSpPr>
        <p:spPr bwMode="auto">
          <a:xfrm>
            <a:off x="684213" y="315913"/>
            <a:ext cx="6840537" cy="54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3500"/>
              </a:lnSpc>
            </a:pPr>
            <a:r>
              <a:rPr lang="tr-TR" sz="4000" b="1">
                <a:solidFill>
                  <a:schemeClr val="bg1"/>
                </a:solidFill>
                <a:latin typeface="Cambria" pitchFamily="18" charset="0"/>
              </a:rPr>
              <a:t>DENETİM EYLEM SÜRECİ</a:t>
            </a:r>
          </a:p>
        </p:txBody>
      </p:sp>
      <p:sp>
        <p:nvSpPr>
          <p:cNvPr id="21" name="20 Yuvarlatılmış Dikdörtgen"/>
          <p:cNvSpPr/>
          <p:nvPr/>
        </p:nvSpPr>
        <p:spPr>
          <a:xfrm>
            <a:off x="214282" y="2857496"/>
            <a:ext cx="2000264" cy="3571900"/>
          </a:xfrm>
          <a:prstGeom prst="roundRect">
            <a:avLst>
              <a:gd name="adj" fmla="val 10362"/>
            </a:avLst>
          </a:prstGeom>
          <a:solidFill>
            <a:schemeClr val="tx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ü"/>
              <a:defRPr/>
            </a:pPr>
            <a:r>
              <a:rPr lang="tr-TR" sz="1600" dirty="0">
                <a:latin typeface="Cambria" pitchFamily="18" charset="0"/>
              </a:rPr>
              <a:t>  Araç sayısı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ü"/>
              <a:defRPr/>
            </a:pPr>
            <a:r>
              <a:rPr lang="tr-TR" sz="1600" dirty="0">
                <a:latin typeface="Cambria" pitchFamily="18" charset="0"/>
              </a:rPr>
              <a:t> Yol durumu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ü"/>
              <a:defRPr/>
            </a:pPr>
            <a:r>
              <a:rPr lang="tr-TR" sz="1600" dirty="0">
                <a:latin typeface="Cambria" pitchFamily="18" charset="0"/>
              </a:rPr>
              <a:t>  En çok kazanın meydana geldiği yer ve zaman,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ü"/>
              <a:defRPr/>
            </a:pPr>
            <a:r>
              <a:rPr lang="tr-TR" sz="1600" dirty="0">
                <a:latin typeface="Cambria" pitchFamily="18" charset="0"/>
              </a:rPr>
              <a:t>  en çok kaza nedeni olan ihlaller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ü"/>
              <a:defRPr/>
            </a:pPr>
            <a:r>
              <a:rPr lang="tr-TR" sz="1600" dirty="0">
                <a:latin typeface="Cambria" pitchFamily="18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ü"/>
              <a:defRPr/>
            </a:pPr>
            <a:r>
              <a:rPr lang="tr-TR" sz="1600" dirty="0">
                <a:latin typeface="Cambria" pitchFamily="18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ü"/>
              <a:defRPr/>
            </a:pPr>
            <a:r>
              <a:rPr lang="tr-TR" sz="1600" dirty="0">
                <a:latin typeface="Cambria" pitchFamily="18" charset="0"/>
              </a:rPr>
              <a:t> vb.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ü"/>
              <a:defRPr/>
            </a:pPr>
            <a:endParaRPr lang="tr-TR" sz="1600" dirty="0">
              <a:latin typeface="Cambria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ü"/>
              <a:defRPr/>
            </a:pPr>
            <a:endParaRPr lang="tr-TR" sz="1600" dirty="0">
              <a:latin typeface="Cambria" pitchFamily="18" charset="0"/>
            </a:endParaRPr>
          </a:p>
        </p:txBody>
      </p:sp>
      <p:sp>
        <p:nvSpPr>
          <p:cNvPr id="23" name="22 Yuvarlatılmış Dikdörtgen"/>
          <p:cNvSpPr/>
          <p:nvPr/>
        </p:nvSpPr>
        <p:spPr>
          <a:xfrm>
            <a:off x="2428860" y="2857496"/>
            <a:ext cx="2000264" cy="3571900"/>
          </a:xfrm>
          <a:prstGeom prst="roundRect">
            <a:avLst>
              <a:gd name="adj" fmla="val 10362"/>
            </a:avLst>
          </a:prstGeom>
          <a:solidFill>
            <a:schemeClr val="tx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ü"/>
              <a:defRPr/>
            </a:pPr>
            <a:r>
              <a:rPr lang="tr-TR" sz="1600" dirty="0">
                <a:latin typeface="Cambria" pitchFamily="18" charset="0"/>
              </a:rPr>
              <a:t>  sürücü hareketlerine bağlı ihlaller (ör. yorgunluğuna bağlı ihlaller)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ü"/>
              <a:defRPr/>
            </a:pPr>
            <a:r>
              <a:rPr lang="tr-TR" sz="1600" dirty="0">
                <a:latin typeface="Cambria" pitchFamily="18" charset="0"/>
              </a:rPr>
              <a:t> altyapı hatalarından kaynaklanan kazalar,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ü"/>
              <a:defRPr/>
            </a:pPr>
            <a:r>
              <a:rPr lang="tr-TR" sz="1600" dirty="0">
                <a:latin typeface="Cambria" pitchFamily="18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ü"/>
              <a:defRPr/>
            </a:pPr>
            <a:r>
              <a:rPr lang="tr-TR" sz="1600" dirty="0">
                <a:latin typeface="Cambria" pitchFamily="18" charset="0"/>
              </a:rPr>
              <a:t> vb.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ü"/>
              <a:defRPr/>
            </a:pPr>
            <a:endParaRPr lang="tr-TR" sz="1600" dirty="0">
              <a:latin typeface="Cambria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ü"/>
              <a:defRPr/>
            </a:pPr>
            <a:endParaRPr lang="tr-TR" sz="1600" dirty="0">
              <a:latin typeface="Cambria" pitchFamily="18" charset="0"/>
            </a:endParaRPr>
          </a:p>
        </p:txBody>
      </p:sp>
      <p:sp>
        <p:nvSpPr>
          <p:cNvPr id="24" name="23 Yuvarlatılmış Dikdörtgen"/>
          <p:cNvSpPr/>
          <p:nvPr/>
        </p:nvSpPr>
        <p:spPr>
          <a:xfrm>
            <a:off x="4643438" y="2857496"/>
            <a:ext cx="2000264" cy="3571900"/>
          </a:xfrm>
          <a:prstGeom prst="roundRect">
            <a:avLst>
              <a:gd name="adj" fmla="val 10362"/>
            </a:avLst>
          </a:prstGeom>
          <a:solidFill>
            <a:schemeClr val="tx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ü"/>
              <a:defRPr/>
            </a:pPr>
            <a:r>
              <a:rPr lang="tr-TR" sz="1600" dirty="0">
                <a:latin typeface="Cambria" pitchFamily="18" charset="0"/>
              </a:rPr>
              <a:t>  kazaların yoğun olduğu yol, kavşaklar ve zamanlar  tercih edilmeli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ü"/>
              <a:defRPr/>
            </a:pPr>
            <a:r>
              <a:rPr lang="tr-TR" sz="1600" dirty="0">
                <a:latin typeface="Cambria" pitchFamily="18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ü"/>
              <a:defRPr/>
            </a:pPr>
            <a:r>
              <a:rPr lang="tr-TR" sz="1600" dirty="0">
                <a:latin typeface="Cambria" pitchFamily="18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ü"/>
              <a:defRPr/>
            </a:pPr>
            <a:r>
              <a:rPr lang="tr-TR" sz="1600" dirty="0">
                <a:latin typeface="Cambria" pitchFamily="18" charset="0"/>
              </a:rPr>
              <a:t> vb.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ü"/>
              <a:defRPr/>
            </a:pPr>
            <a:endParaRPr lang="tr-TR" sz="1600" dirty="0">
              <a:latin typeface="Cambria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ü"/>
              <a:defRPr/>
            </a:pPr>
            <a:endParaRPr lang="tr-TR" sz="1600" dirty="0">
              <a:latin typeface="Cambria" pitchFamily="18" charset="0"/>
            </a:endParaRPr>
          </a:p>
        </p:txBody>
      </p:sp>
      <p:sp>
        <p:nvSpPr>
          <p:cNvPr id="25" name="24 Yuvarlatılmış Dikdörtgen"/>
          <p:cNvSpPr/>
          <p:nvPr/>
        </p:nvSpPr>
        <p:spPr>
          <a:xfrm>
            <a:off x="6929454" y="2857496"/>
            <a:ext cx="2000264" cy="3571900"/>
          </a:xfrm>
          <a:prstGeom prst="roundRect">
            <a:avLst>
              <a:gd name="adj" fmla="val 10362"/>
            </a:avLst>
          </a:prstGeom>
          <a:solidFill>
            <a:schemeClr val="tx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ü"/>
              <a:defRPr/>
            </a:pPr>
            <a:r>
              <a:rPr lang="tr-TR" sz="1600" dirty="0">
                <a:latin typeface="Cambria" pitchFamily="18" charset="0"/>
              </a:rPr>
              <a:t>  Denetimlerden sonraki durum değişikliği,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defRPr/>
            </a:pPr>
            <a:endParaRPr lang="tr-TR" sz="1600" dirty="0">
              <a:latin typeface="Cambria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defRPr/>
            </a:pPr>
            <a:r>
              <a:rPr lang="tr-TR" sz="1600" dirty="0">
                <a:latin typeface="Cambria" pitchFamily="18" charset="0"/>
              </a:rPr>
              <a:t>Bu şekilde planlanan Denetimler sonucunda olumlu yönde gelişmelerin elde edilmesi denetim planlamasının isabetli olduğunu gösterir</a:t>
            </a:r>
          </a:p>
        </p:txBody>
      </p:sp>
      <p:sp>
        <p:nvSpPr>
          <p:cNvPr id="16" name="15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200" i="1" dirty="0">
                <a:latin typeface="Cambria" pitchFamily="18" charset="0"/>
              </a:rPr>
              <a:t>	Trafik ve  Yol Güvenliği	             1. BÖLÜM   Trafik Denetimleri</a:t>
            </a:r>
          </a:p>
        </p:txBody>
      </p:sp>
      <p:sp>
        <p:nvSpPr>
          <p:cNvPr id="26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839C41A6-E6C2-49A5-B58F-07E178751252}" type="slidenum">
              <a:rPr lang="tr-TR" sz="1050" b="1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31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02429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2450" y="-26988"/>
            <a:ext cx="936625" cy="104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103426" name="6 Metin kutusu"/>
          <p:cNvSpPr txBox="1">
            <a:spLocks noChangeArrowheads="1"/>
          </p:cNvSpPr>
          <p:nvPr/>
        </p:nvSpPr>
        <p:spPr bwMode="auto">
          <a:xfrm>
            <a:off x="827088" y="-26988"/>
            <a:ext cx="6911975" cy="1076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3200" b="1">
                <a:solidFill>
                  <a:schemeClr val="bg1"/>
                </a:solidFill>
                <a:latin typeface="Cambria" pitchFamily="18" charset="0"/>
              </a:rPr>
              <a:t>TRAFİK DENETİMLERİNDE ETKİNLİĞİN SAĞLANMASI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95288" y="2430463"/>
            <a:ext cx="8497887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buClr>
                <a:srgbClr val="FF0000"/>
              </a:buClr>
              <a:buFont typeface="Wingdings" pitchFamily="2" charset="2"/>
              <a:buChar char="q"/>
            </a:pPr>
            <a:r>
              <a:rPr lang="tr-TR" sz="2800">
                <a:latin typeface="Cambria" pitchFamily="18" charset="0"/>
                <a:cs typeface="Times New Roman" pitchFamily="18" charset="0"/>
              </a:rPr>
              <a:t>Trafik denetimleri sosyal ve vicdani bir sorumluluk olarak ele alınmalıdır.</a:t>
            </a:r>
          </a:p>
          <a:p>
            <a:pPr algn="just">
              <a:buClr>
                <a:srgbClr val="FF0000"/>
              </a:buClr>
            </a:pPr>
            <a:endParaRPr lang="tr-TR" sz="2800">
              <a:latin typeface="Cambria" pitchFamily="18" charset="0"/>
            </a:endParaRPr>
          </a:p>
          <a:p>
            <a:pPr algn="just" eaLnBrk="0" hangingPunct="0">
              <a:buClr>
                <a:srgbClr val="FF0000"/>
              </a:buClr>
              <a:buFont typeface="Wingdings" pitchFamily="2" charset="2"/>
              <a:buChar char="q"/>
            </a:pPr>
            <a:r>
              <a:rPr lang="tr-TR" sz="2800">
                <a:latin typeface="Cambria" pitchFamily="18" charset="0"/>
              </a:rPr>
              <a:t>Yapılacak denetlemeler eldeki istatistik bilgilerin mesajına öncelik vererek planlanmalı, kaza ve kural ihlallerine ilişkin risk analizlerine dayalı Kısa, orta ve uzun vadeli hedefler oluşturulmalıdır. </a:t>
            </a:r>
            <a:endParaRPr lang="tr-TR" sz="2800"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9" name="8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200" i="1" dirty="0">
                <a:latin typeface="Cambria" pitchFamily="18" charset="0"/>
              </a:rPr>
              <a:t>	Trafik ve  Yol Güvenliği	             1. BÖLÜM   Trafik Denetimleri</a:t>
            </a:r>
          </a:p>
        </p:txBody>
      </p:sp>
      <p:sp>
        <p:nvSpPr>
          <p:cNvPr id="10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0CBF9657-DF35-406C-A9AA-E0F6C95ECB07}" type="slidenum">
              <a:rPr lang="tr-TR" sz="1050" b="1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32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03430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2450" y="-26988"/>
            <a:ext cx="936625" cy="104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Yuvarlatılmış Dikdörtgen"/>
          <p:cNvSpPr/>
          <p:nvPr/>
        </p:nvSpPr>
        <p:spPr>
          <a:xfrm>
            <a:off x="107950" y="1341438"/>
            <a:ext cx="2303463" cy="64770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dirty="0">
                <a:latin typeface="Cambria" pitchFamily="18" charset="0"/>
              </a:rPr>
              <a:t>AMAÇ</a:t>
            </a:r>
            <a:endParaRPr lang="tr-TR" sz="28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104451" name="6 Metin kutusu"/>
          <p:cNvSpPr txBox="1">
            <a:spLocks noChangeArrowheads="1"/>
          </p:cNvSpPr>
          <p:nvPr/>
        </p:nvSpPr>
        <p:spPr bwMode="auto">
          <a:xfrm>
            <a:off x="827088" y="-26988"/>
            <a:ext cx="6911975" cy="1076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3200" b="1">
                <a:solidFill>
                  <a:schemeClr val="bg1"/>
                </a:solidFill>
                <a:latin typeface="Cambria" pitchFamily="18" charset="0"/>
              </a:rPr>
              <a:t>TRAFİK DENETİMLERİNDE VERİMLİLİĞİN SAĞLANMASI</a:t>
            </a:r>
          </a:p>
        </p:txBody>
      </p:sp>
      <p:sp>
        <p:nvSpPr>
          <p:cNvPr id="11" name="10 Yuvarlatılmış Dikdörtgen"/>
          <p:cNvSpPr/>
          <p:nvPr/>
        </p:nvSpPr>
        <p:spPr>
          <a:xfrm>
            <a:off x="107950" y="2924175"/>
            <a:ext cx="2303463" cy="649288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dirty="0">
                <a:latin typeface="Cambria" pitchFamily="18" charset="0"/>
                <a:cs typeface="Arial" charset="0"/>
              </a:rPr>
              <a:t>YER, ZAMAN</a:t>
            </a:r>
            <a:endParaRPr lang="tr-TR" sz="28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2" name="11 Yuvarlatılmış Dikdörtgen"/>
          <p:cNvSpPr/>
          <p:nvPr/>
        </p:nvSpPr>
        <p:spPr>
          <a:xfrm>
            <a:off x="107950" y="4076700"/>
            <a:ext cx="2303463" cy="64770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dirty="0">
                <a:latin typeface="Cambria" pitchFamily="18" charset="0"/>
              </a:rPr>
              <a:t>PERSONEL</a:t>
            </a:r>
            <a:endParaRPr lang="tr-TR" sz="28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7" name="16 Yuvarlatılmış Dikdörtgen"/>
          <p:cNvSpPr/>
          <p:nvPr/>
        </p:nvSpPr>
        <p:spPr>
          <a:xfrm>
            <a:off x="107950" y="5661025"/>
            <a:ext cx="2303463" cy="64770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dirty="0">
                <a:latin typeface="Cambria" pitchFamily="18" charset="0"/>
                <a:cs typeface="Arial" charset="0"/>
              </a:rPr>
              <a:t>EKİPMAN</a:t>
            </a:r>
            <a:endParaRPr lang="tr-TR" sz="28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20" name="19 Satır Belirtme Çizgisi 1"/>
          <p:cNvSpPr/>
          <p:nvPr/>
        </p:nvSpPr>
        <p:spPr>
          <a:xfrm>
            <a:off x="2843213" y="1196975"/>
            <a:ext cx="6192837" cy="719138"/>
          </a:xfrm>
          <a:prstGeom prst="borderCallout1">
            <a:avLst>
              <a:gd name="adj1" fmla="val 53577"/>
              <a:gd name="adj2" fmla="val -296"/>
              <a:gd name="adj3" fmla="val 63910"/>
              <a:gd name="adj4" fmla="val -5116"/>
            </a:avLst>
          </a:prstGeom>
          <a:solidFill>
            <a:schemeClr val="tx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600" dirty="0">
                <a:latin typeface="Cambria" pitchFamily="18" charset="0"/>
              </a:rPr>
              <a:t>Yapılacak denetlemeler eldeki istatistik bilgilerin mesajına öncelik vererek planlanmalıdır.</a:t>
            </a:r>
          </a:p>
        </p:txBody>
      </p:sp>
      <p:sp>
        <p:nvSpPr>
          <p:cNvPr id="21" name="20 Satır Belirtme Çizgisi 1"/>
          <p:cNvSpPr/>
          <p:nvPr/>
        </p:nvSpPr>
        <p:spPr>
          <a:xfrm>
            <a:off x="2843213" y="3068638"/>
            <a:ext cx="6192837" cy="2663825"/>
          </a:xfrm>
          <a:prstGeom prst="borderCallout1">
            <a:avLst>
              <a:gd name="adj1" fmla="val 49559"/>
              <a:gd name="adj2" fmla="val -877"/>
              <a:gd name="adj3" fmla="val 53944"/>
              <a:gd name="adj4" fmla="val -6421"/>
            </a:avLst>
          </a:prstGeom>
          <a:solidFill>
            <a:schemeClr val="tx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600" dirty="0">
                <a:latin typeface="Cambria" pitchFamily="18" charset="0"/>
              </a:rPr>
              <a:t>Denetleme faaliyetlerini yürütecek personelin temel trafik eğitimlerinin yanı sıra uzmanlık ve geliştirme eğitimlerini edinmiş olması gerekir.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tr-TR" sz="100" dirty="0">
              <a:latin typeface="Cambria" pitchFamily="18" charset="0"/>
            </a:endParaRPr>
          </a:p>
          <a:p>
            <a:pPr lvl="1" algn="just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tr-TR" sz="1600" dirty="0">
                <a:latin typeface="Cambria" pitchFamily="18" charset="0"/>
              </a:rPr>
              <a:t>Temel trafik eğitimleri</a:t>
            </a:r>
          </a:p>
          <a:p>
            <a:pPr lvl="1" algn="just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tr-TR" sz="1600" dirty="0">
                <a:latin typeface="Cambria" pitchFamily="18" charset="0"/>
              </a:rPr>
              <a:t>Trafiğin denetlenmesi eğitimi,</a:t>
            </a:r>
          </a:p>
          <a:p>
            <a:pPr lvl="1" algn="just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tr-TR" sz="1600" dirty="0" err="1">
                <a:latin typeface="Cambria" pitchFamily="18" charset="0"/>
              </a:rPr>
              <a:t>Alkolmetre</a:t>
            </a:r>
            <a:r>
              <a:rPr lang="tr-TR" sz="1600" dirty="0">
                <a:latin typeface="Cambria" pitchFamily="18" charset="0"/>
              </a:rPr>
              <a:t> kullanımı eğitimi</a:t>
            </a:r>
          </a:p>
          <a:p>
            <a:pPr lvl="1" algn="just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tr-TR" sz="1600" dirty="0">
                <a:latin typeface="Cambria" pitchFamily="18" charset="0"/>
              </a:rPr>
              <a:t>Radar kullanımı eğitimi,</a:t>
            </a:r>
          </a:p>
          <a:p>
            <a:pPr lvl="1" algn="just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tr-TR" sz="1600" dirty="0" err="1">
                <a:latin typeface="Cambria" pitchFamily="18" charset="0"/>
              </a:rPr>
              <a:t>Takograf</a:t>
            </a:r>
            <a:r>
              <a:rPr lang="tr-TR" sz="1600" dirty="0">
                <a:latin typeface="Cambria" pitchFamily="18" charset="0"/>
              </a:rPr>
              <a:t> eğitimleri vb.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600" b="1" dirty="0">
                <a:latin typeface="Cambria" pitchFamily="18" charset="0"/>
              </a:rPr>
              <a:t>Bilgi ve Tecrübeye dayalı  denetleme amaçlı özel ekipler oluşturulmalı.</a:t>
            </a:r>
          </a:p>
        </p:txBody>
      </p:sp>
      <p:sp>
        <p:nvSpPr>
          <p:cNvPr id="22" name="21 Satır Belirtme Çizgisi 1"/>
          <p:cNvSpPr/>
          <p:nvPr/>
        </p:nvSpPr>
        <p:spPr>
          <a:xfrm>
            <a:off x="2843213" y="2060575"/>
            <a:ext cx="6192837" cy="863600"/>
          </a:xfrm>
          <a:prstGeom prst="borderCallout1">
            <a:avLst>
              <a:gd name="adj1" fmla="val 53577"/>
              <a:gd name="adj2" fmla="val -296"/>
              <a:gd name="adj3" fmla="val 131376"/>
              <a:gd name="adj4" fmla="val -6200"/>
            </a:avLst>
          </a:prstGeom>
          <a:solidFill>
            <a:schemeClr val="tx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600" dirty="0">
                <a:latin typeface="Cambria" pitchFamily="18" charset="0"/>
              </a:rPr>
              <a:t>Trafik denetimlerinin yapılacağı yerler, kazaların daha çok olduğu yol kesimlerinde olmalı ve kazaya sebep olan trafik kural ihlalleri üzerinde yoğunlaşmalıdır.</a:t>
            </a:r>
          </a:p>
        </p:txBody>
      </p:sp>
      <p:sp>
        <p:nvSpPr>
          <p:cNvPr id="23" name="22 Satır Belirtme Çizgisi 1"/>
          <p:cNvSpPr/>
          <p:nvPr/>
        </p:nvSpPr>
        <p:spPr>
          <a:xfrm>
            <a:off x="2843213" y="5876925"/>
            <a:ext cx="6192837" cy="720725"/>
          </a:xfrm>
          <a:prstGeom prst="borderCallout1">
            <a:avLst>
              <a:gd name="adj1" fmla="val 53577"/>
              <a:gd name="adj2" fmla="val -296"/>
              <a:gd name="adj3" fmla="val 26363"/>
              <a:gd name="adj4" fmla="val -5407"/>
            </a:avLst>
          </a:prstGeom>
          <a:solidFill>
            <a:schemeClr val="tx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600" dirty="0">
                <a:latin typeface="Cambria" pitchFamily="18" charset="0"/>
              </a:rPr>
              <a:t>Denetleme faaliyetleri için Trafik birimlerine gerekli araç ve gereç tahsis edilmeli</a:t>
            </a:r>
          </a:p>
        </p:txBody>
      </p:sp>
      <p:sp>
        <p:nvSpPr>
          <p:cNvPr id="18" name="17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200" i="1" dirty="0">
                <a:latin typeface="Cambria" pitchFamily="18" charset="0"/>
              </a:rPr>
              <a:t>	Trafik ve  Yol Güvenliği	             1. BÖLÜM   Trafik Denetimleri</a:t>
            </a:r>
          </a:p>
        </p:txBody>
      </p:sp>
      <p:sp>
        <p:nvSpPr>
          <p:cNvPr id="19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40CE0F50-192E-4F0B-8365-B780B6F05048}" type="slidenum">
              <a:rPr lang="tr-TR" sz="1050" b="1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33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04461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2450" y="-26988"/>
            <a:ext cx="936625" cy="104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7" grpId="0" animBg="1"/>
      <p:bldP spid="21" grpId="0" animBg="1"/>
      <p:bldP spid="22" grpId="0" animBg="1"/>
      <p:bldP spid="2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1"/>
          <p:cNvGraphicFramePr>
            <a:graphicFrameLocks/>
          </p:cNvGraphicFramePr>
          <p:nvPr/>
        </p:nvGraphicFramePr>
        <p:xfrm>
          <a:off x="179512" y="1484784"/>
          <a:ext cx="8964488" cy="5157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105475" name="6 Metin kutusu"/>
          <p:cNvSpPr txBox="1">
            <a:spLocks noChangeArrowheads="1"/>
          </p:cNvSpPr>
          <p:nvPr/>
        </p:nvSpPr>
        <p:spPr bwMode="auto">
          <a:xfrm>
            <a:off x="755650" y="188913"/>
            <a:ext cx="69135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4000" b="1">
                <a:solidFill>
                  <a:schemeClr val="bg1"/>
                </a:solidFill>
                <a:latin typeface="Cambria" pitchFamily="18" charset="0"/>
              </a:rPr>
              <a:t>KIBRIS ANKET SONUÇLARI</a:t>
            </a:r>
          </a:p>
        </p:txBody>
      </p:sp>
      <p:sp>
        <p:nvSpPr>
          <p:cNvPr id="8" name="7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200" i="1" dirty="0">
                <a:latin typeface="Cambria" pitchFamily="18" charset="0"/>
              </a:rPr>
              <a:t>	Trafik ve  Yol Güvenliği	             1. BÖLÜM   Trafik Denetimleri</a:t>
            </a:r>
          </a:p>
        </p:txBody>
      </p:sp>
      <p:sp>
        <p:nvSpPr>
          <p:cNvPr id="9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5E7B709A-BFA6-4B49-B1D2-9B3820C7D4CD}" type="slidenum">
              <a:rPr lang="tr-TR" sz="1050" b="1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34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05478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50" y="-26988"/>
            <a:ext cx="936625" cy="104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106498" name="6 Metin kutusu"/>
          <p:cNvSpPr txBox="1">
            <a:spLocks noChangeArrowheads="1"/>
          </p:cNvSpPr>
          <p:nvPr/>
        </p:nvSpPr>
        <p:spPr bwMode="auto">
          <a:xfrm>
            <a:off x="755650" y="188913"/>
            <a:ext cx="69135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4000" b="1">
                <a:solidFill>
                  <a:schemeClr val="bg1"/>
                </a:solidFill>
                <a:latin typeface="Cambria" pitchFamily="18" charset="0"/>
              </a:rPr>
              <a:t>KIBRIS ANKET SONUÇLARI</a:t>
            </a:r>
          </a:p>
        </p:txBody>
      </p:sp>
      <p:graphicFrame>
        <p:nvGraphicFramePr>
          <p:cNvPr id="7" name="Chart 1"/>
          <p:cNvGraphicFramePr>
            <a:graphicFrameLocks/>
          </p:cNvGraphicFramePr>
          <p:nvPr/>
        </p:nvGraphicFramePr>
        <p:xfrm>
          <a:off x="179512" y="1628800"/>
          <a:ext cx="8784976" cy="4941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7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200" i="1" dirty="0">
                <a:latin typeface="Cambria" pitchFamily="18" charset="0"/>
              </a:rPr>
              <a:t>	Trafik ve  Yol Güvenliği	             1. BÖLÜM   Trafik Denetimleri</a:t>
            </a:r>
          </a:p>
        </p:txBody>
      </p:sp>
      <p:sp>
        <p:nvSpPr>
          <p:cNvPr id="9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11ED801C-202C-4694-86A0-F9CDB938D949}" type="slidenum">
              <a:rPr lang="tr-TR" sz="1050" b="1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35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06502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50" y="-26988"/>
            <a:ext cx="936625" cy="104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107522" name="6 Metin kutusu"/>
          <p:cNvSpPr txBox="1">
            <a:spLocks noChangeArrowheads="1"/>
          </p:cNvSpPr>
          <p:nvPr/>
        </p:nvSpPr>
        <p:spPr bwMode="auto">
          <a:xfrm>
            <a:off x="755650" y="188913"/>
            <a:ext cx="69135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4000" b="1">
                <a:solidFill>
                  <a:schemeClr val="bg1"/>
                </a:solidFill>
                <a:latin typeface="Cambria" pitchFamily="18" charset="0"/>
              </a:rPr>
              <a:t>KIBRIS ANKET SONUÇLARI</a:t>
            </a:r>
          </a:p>
        </p:txBody>
      </p:sp>
      <p:graphicFrame>
        <p:nvGraphicFramePr>
          <p:cNvPr id="7" name="Chart 1"/>
          <p:cNvGraphicFramePr>
            <a:graphicFrameLocks/>
          </p:cNvGraphicFramePr>
          <p:nvPr/>
        </p:nvGraphicFramePr>
        <p:xfrm>
          <a:off x="274134" y="1714456"/>
          <a:ext cx="8618345" cy="4941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7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200" i="1" dirty="0">
                <a:latin typeface="Cambria" pitchFamily="18" charset="0"/>
              </a:rPr>
              <a:t>	Trafik ve  Yol Güvenliği	             1. BÖLÜM   Trafik Denetimleri</a:t>
            </a:r>
          </a:p>
        </p:txBody>
      </p:sp>
      <p:sp>
        <p:nvSpPr>
          <p:cNvPr id="9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6707DEF6-B997-4996-8D15-DF96FD9AC17B}" type="slidenum">
              <a:rPr lang="tr-TR" sz="1050" b="1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36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07526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50" y="-26988"/>
            <a:ext cx="936625" cy="104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1"/>
          <p:cNvGraphicFramePr>
            <a:graphicFrameLocks/>
          </p:cNvGraphicFramePr>
          <p:nvPr/>
        </p:nvGraphicFramePr>
        <p:xfrm>
          <a:off x="0" y="1412776"/>
          <a:ext cx="9144000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108547" name="6 Metin kutusu"/>
          <p:cNvSpPr txBox="1">
            <a:spLocks noChangeArrowheads="1"/>
          </p:cNvSpPr>
          <p:nvPr/>
        </p:nvSpPr>
        <p:spPr bwMode="auto">
          <a:xfrm>
            <a:off x="755650" y="188913"/>
            <a:ext cx="69135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4000" b="1">
                <a:solidFill>
                  <a:schemeClr val="bg1"/>
                </a:solidFill>
                <a:latin typeface="Cambria" pitchFamily="18" charset="0"/>
              </a:rPr>
              <a:t>KIBRIS ANKET SONUÇLARI</a:t>
            </a:r>
          </a:p>
        </p:txBody>
      </p:sp>
      <p:sp>
        <p:nvSpPr>
          <p:cNvPr id="8" name="7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200" i="1" dirty="0">
                <a:latin typeface="Cambria" pitchFamily="18" charset="0"/>
              </a:rPr>
              <a:t>	Trafik ve  Yol Güvenliği	             1. BÖLÜM   Trafik Denetimleri</a:t>
            </a:r>
          </a:p>
        </p:txBody>
      </p:sp>
      <p:sp>
        <p:nvSpPr>
          <p:cNvPr id="9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27EA2B1B-3C78-4124-9C6B-08CCE88BF255}" type="slidenum">
              <a:rPr lang="tr-TR" sz="1050" b="1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37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08550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50" y="-26988"/>
            <a:ext cx="936625" cy="104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Dikdörtgen"/>
          <p:cNvSpPr/>
          <p:nvPr/>
        </p:nvSpPr>
        <p:spPr>
          <a:xfrm>
            <a:off x="0" y="-27384"/>
            <a:ext cx="9144000" cy="1656000"/>
          </a:xfrm>
          <a:prstGeom prst="rect">
            <a:avLst/>
          </a:prstGeom>
          <a:solidFill>
            <a:srgbClr val="000099"/>
          </a:solidFill>
          <a:ln>
            <a:noFill/>
          </a:ln>
          <a:effectLst>
            <a:reflection blurRad="6350" stA="50000" endA="300" endPos="90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27000" h="146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4338" name="Picture 3" descr="C:\Users\Administrator\Desktop\Resim3.jpg"/>
          <p:cNvPicPr>
            <a:picLocks noChangeAspect="1" noChangeArrowheads="1"/>
          </p:cNvPicPr>
          <p:nvPr/>
        </p:nvPicPr>
        <p:blipFill>
          <a:blip r:embed="rId2" cstate="print"/>
          <a:srcRect t="6871"/>
          <a:stretch>
            <a:fillRect/>
          </a:stretch>
        </p:blipFill>
        <p:spPr bwMode="auto">
          <a:xfrm>
            <a:off x="0" y="3805238"/>
            <a:ext cx="9144000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Yuvarlatılmış Dikdörtgen"/>
          <p:cNvSpPr/>
          <p:nvPr/>
        </p:nvSpPr>
        <p:spPr bwMode="auto">
          <a:xfrm>
            <a:off x="179512" y="2276872"/>
            <a:ext cx="2520280" cy="2448272"/>
          </a:xfrm>
          <a:prstGeom prst="roundRect">
            <a:avLst/>
          </a:prstGeom>
          <a:solidFill>
            <a:srgbClr val="C00000">
              <a:alpha val="84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4800" dirty="0">
                <a:latin typeface="Cambria" pitchFamily="18" charset="0"/>
              </a:rPr>
              <a:t>2.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4800" dirty="0">
                <a:latin typeface="Cambria" pitchFamily="18" charset="0"/>
              </a:rPr>
              <a:t>BÖLÜM</a:t>
            </a:r>
          </a:p>
        </p:txBody>
      </p:sp>
      <p:sp>
        <p:nvSpPr>
          <p:cNvPr id="7" name="20 Dikdörtgen"/>
          <p:cNvSpPr>
            <a:spLocks noChangeArrowheads="1"/>
          </p:cNvSpPr>
          <p:nvPr/>
        </p:nvSpPr>
        <p:spPr bwMode="auto">
          <a:xfrm>
            <a:off x="2786063" y="2205038"/>
            <a:ext cx="6107112" cy="267811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 algn="just" eaLnBrk="0" hangingPunct="0">
              <a:buClr>
                <a:srgbClr val="FFFF00"/>
              </a:buClr>
              <a:buFont typeface="Wingdings" pitchFamily="2" charset="2"/>
              <a:buChar char="ü"/>
            </a:pPr>
            <a:r>
              <a:rPr lang="tr-TR" sz="2400">
                <a:solidFill>
                  <a:schemeClr val="bg1"/>
                </a:solidFill>
                <a:latin typeface="Cambria" pitchFamily="18" charset="0"/>
              </a:rPr>
              <a:t> Trafik denetim şekilleri</a:t>
            </a:r>
          </a:p>
          <a:p>
            <a:pPr lvl="1" algn="just" eaLnBrk="0" hangingPunct="0">
              <a:buClr>
                <a:srgbClr val="FFFF00"/>
              </a:buClr>
              <a:buFont typeface="Wingdings" pitchFamily="2" charset="2"/>
              <a:buChar char="§"/>
            </a:pPr>
            <a:r>
              <a:rPr lang="tr-TR" sz="2400">
                <a:solidFill>
                  <a:schemeClr val="bg1"/>
                </a:solidFill>
                <a:latin typeface="Cambria" pitchFamily="18" charset="0"/>
                <a:cs typeface="Calibri" pitchFamily="34" charset="0"/>
              </a:rPr>
              <a:t>Sabit Halde Yapılan Denetimler</a:t>
            </a:r>
          </a:p>
          <a:p>
            <a:pPr lvl="1" algn="just" eaLnBrk="0" hangingPunct="0">
              <a:buClr>
                <a:srgbClr val="FFFF00"/>
              </a:buClr>
              <a:buFont typeface="Wingdings" pitchFamily="2" charset="2"/>
              <a:buChar char="§"/>
            </a:pPr>
            <a:r>
              <a:rPr lang="tr-TR" sz="2400">
                <a:solidFill>
                  <a:schemeClr val="bg1"/>
                </a:solidFill>
                <a:latin typeface="Cambria" pitchFamily="18" charset="0"/>
                <a:cs typeface="Calibri" pitchFamily="34" charset="0"/>
              </a:rPr>
              <a:t> Seyir Halinde yapılan denetimler</a:t>
            </a:r>
          </a:p>
          <a:p>
            <a:pPr lvl="1" algn="just" eaLnBrk="0" hangingPunct="0">
              <a:buClr>
                <a:srgbClr val="FFFF00"/>
              </a:buClr>
              <a:buFont typeface="Wingdings" pitchFamily="2" charset="2"/>
              <a:buChar char="§"/>
            </a:pPr>
            <a:r>
              <a:rPr lang="tr-TR" sz="2400">
                <a:solidFill>
                  <a:schemeClr val="bg1"/>
                </a:solidFill>
                <a:latin typeface="Cambria" pitchFamily="18" charset="0"/>
                <a:cs typeface="Calibri" pitchFamily="34" charset="0"/>
              </a:rPr>
              <a:t> İhbarlı Denetimler</a:t>
            </a:r>
          </a:p>
          <a:p>
            <a:pPr lvl="1" algn="just" eaLnBrk="0" hangingPunct="0">
              <a:buClr>
                <a:srgbClr val="FFFF00"/>
              </a:buClr>
              <a:buFont typeface="Wingdings" pitchFamily="2" charset="2"/>
              <a:buChar char="§"/>
            </a:pPr>
            <a:r>
              <a:rPr lang="tr-TR" sz="2400">
                <a:solidFill>
                  <a:schemeClr val="bg1"/>
                </a:solidFill>
                <a:latin typeface="Cambria" pitchFamily="18" charset="0"/>
                <a:cs typeface="Calibri" pitchFamily="34" charset="0"/>
              </a:rPr>
              <a:t> Elektronik denetimler</a:t>
            </a:r>
          </a:p>
          <a:p>
            <a:pPr algn="just" eaLnBrk="0" hangingPunct="0">
              <a:buClr>
                <a:srgbClr val="FFFF00"/>
              </a:buClr>
              <a:buFont typeface="Wingdings" pitchFamily="2" charset="2"/>
              <a:buChar char="ü"/>
            </a:pPr>
            <a:r>
              <a:rPr lang="tr-TR" sz="2400">
                <a:solidFill>
                  <a:schemeClr val="bg1"/>
                </a:solidFill>
                <a:latin typeface="Cambria" pitchFamily="18" charset="0"/>
                <a:cs typeface="Times New Roman" pitchFamily="18" charset="0"/>
              </a:rPr>
              <a:t>Şerit daraltma ve trafiği yönlendirme hareketleri </a:t>
            </a:r>
          </a:p>
        </p:txBody>
      </p:sp>
      <p:sp>
        <p:nvSpPr>
          <p:cNvPr id="14343" name="6 Metin kutusu"/>
          <p:cNvSpPr txBox="1">
            <a:spLocks noChangeArrowheads="1"/>
          </p:cNvSpPr>
          <p:nvPr/>
        </p:nvSpPr>
        <p:spPr bwMode="auto">
          <a:xfrm>
            <a:off x="107950" y="58738"/>
            <a:ext cx="6767513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4800" b="1">
                <a:solidFill>
                  <a:schemeClr val="bg1"/>
                </a:solidFill>
                <a:latin typeface="Cambria" pitchFamily="18" charset="0"/>
              </a:rPr>
              <a:t>TRAFİK DENETİM ŞEKİLLERİ</a:t>
            </a:r>
          </a:p>
        </p:txBody>
      </p:sp>
      <p:pic>
        <p:nvPicPr>
          <p:cNvPr id="14344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20013" y="9525"/>
            <a:ext cx="1389062" cy="154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15362" name="Rectangle 1"/>
          <p:cNvSpPr>
            <a:spLocks noChangeArrowheads="1"/>
          </p:cNvSpPr>
          <p:nvPr/>
        </p:nvSpPr>
        <p:spPr bwMode="auto">
          <a:xfrm>
            <a:off x="250825" y="1979613"/>
            <a:ext cx="8713788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/>
            <a:r>
              <a:rPr lang="tr-TR" sz="2400">
                <a:solidFill>
                  <a:srgbClr val="000000"/>
                </a:solidFill>
                <a:latin typeface="Cambria" pitchFamily="18" charset="0"/>
                <a:cs typeface="Calibri" pitchFamily="34" charset="0"/>
              </a:rPr>
              <a:t>Trafik Polisi sahip olduğu yasal yetkilere dayanarak başta sürücüler olmak üzere tüm yol kullanıcılarının, kurallara uymalarını sağlamak zorundadır.</a:t>
            </a:r>
          </a:p>
          <a:p>
            <a:pPr algn="just" eaLnBrk="0" hangingPunct="0"/>
            <a:endParaRPr lang="tr-TR" sz="2400">
              <a:solidFill>
                <a:srgbClr val="000000"/>
              </a:solidFill>
              <a:latin typeface="Cambria" pitchFamily="18" charset="0"/>
              <a:cs typeface="Calibri" pitchFamily="34" charset="0"/>
            </a:endParaRPr>
          </a:p>
          <a:p>
            <a:pPr algn="just" eaLnBrk="0" hangingPunct="0"/>
            <a:r>
              <a:rPr lang="tr-TR" sz="2400">
                <a:solidFill>
                  <a:srgbClr val="000000"/>
                </a:solidFill>
                <a:latin typeface="Cambria" pitchFamily="18" charset="0"/>
                <a:cs typeface="Calibri" pitchFamily="34" charset="0"/>
              </a:rPr>
              <a:t>Bu amaçla yapılan Trafik denetimlerini genel olarak aşağıdaki ana başlıklar altında ele alabiliriz.</a:t>
            </a:r>
          </a:p>
          <a:p>
            <a:pPr algn="just" eaLnBrk="0" hangingPunct="0"/>
            <a:endParaRPr lang="tr-TR" sz="2400">
              <a:latin typeface="Cambria" pitchFamily="18" charset="0"/>
              <a:cs typeface="Calibri" pitchFamily="34" charset="0"/>
            </a:endParaRPr>
          </a:p>
          <a:p>
            <a:pPr algn="just" eaLnBrk="0" hangingPunct="0">
              <a:buClr>
                <a:srgbClr val="FF0000"/>
              </a:buClr>
              <a:buFont typeface="Wingdings" pitchFamily="2" charset="2"/>
              <a:buChar char="Ø"/>
            </a:pPr>
            <a:r>
              <a:rPr lang="tr-TR" sz="2400">
                <a:solidFill>
                  <a:srgbClr val="000000"/>
                </a:solidFill>
                <a:latin typeface="Cambria" pitchFamily="18" charset="0"/>
                <a:cs typeface="Calibri" pitchFamily="34" charset="0"/>
              </a:rPr>
              <a:t> Sabit Halde Yapılan Denetimler</a:t>
            </a:r>
            <a:endParaRPr lang="tr-TR" sz="2400">
              <a:latin typeface="Cambria" pitchFamily="18" charset="0"/>
              <a:cs typeface="Calibri" pitchFamily="34" charset="0"/>
            </a:endParaRPr>
          </a:p>
          <a:p>
            <a:pPr algn="just" eaLnBrk="0" hangingPunct="0">
              <a:buClr>
                <a:srgbClr val="FF0000"/>
              </a:buClr>
              <a:buFont typeface="Wingdings" pitchFamily="2" charset="2"/>
              <a:buChar char="Ø"/>
            </a:pPr>
            <a:r>
              <a:rPr lang="tr-TR" sz="2400">
                <a:solidFill>
                  <a:srgbClr val="000000"/>
                </a:solidFill>
                <a:latin typeface="Cambria" pitchFamily="18" charset="0"/>
                <a:cs typeface="Calibri" pitchFamily="34" charset="0"/>
              </a:rPr>
              <a:t> Seyir Halinde yapılan denetimler</a:t>
            </a:r>
            <a:endParaRPr lang="tr-TR" sz="2400">
              <a:latin typeface="Cambria" pitchFamily="18" charset="0"/>
              <a:cs typeface="Calibri" pitchFamily="34" charset="0"/>
            </a:endParaRPr>
          </a:p>
          <a:p>
            <a:pPr algn="just" eaLnBrk="0" hangingPunct="0">
              <a:buClr>
                <a:srgbClr val="FF0000"/>
              </a:buClr>
              <a:buFont typeface="Wingdings" pitchFamily="2" charset="2"/>
              <a:buChar char="Ø"/>
            </a:pPr>
            <a:r>
              <a:rPr lang="tr-TR" sz="2400">
                <a:solidFill>
                  <a:srgbClr val="000000"/>
                </a:solidFill>
                <a:latin typeface="Cambria" pitchFamily="18" charset="0"/>
                <a:cs typeface="Calibri" pitchFamily="34" charset="0"/>
              </a:rPr>
              <a:t> İhbarlı Denetimler</a:t>
            </a:r>
            <a:endParaRPr lang="tr-TR" sz="2400">
              <a:latin typeface="Cambria" pitchFamily="18" charset="0"/>
              <a:cs typeface="Calibri" pitchFamily="34" charset="0"/>
            </a:endParaRPr>
          </a:p>
          <a:p>
            <a:pPr algn="just" eaLnBrk="0" hangingPunct="0">
              <a:buClr>
                <a:srgbClr val="FF0000"/>
              </a:buClr>
              <a:buFont typeface="Wingdings" pitchFamily="2" charset="2"/>
              <a:buChar char="Ø"/>
            </a:pPr>
            <a:r>
              <a:rPr lang="tr-TR" sz="2400">
                <a:solidFill>
                  <a:srgbClr val="000000"/>
                </a:solidFill>
                <a:latin typeface="Cambria" pitchFamily="18" charset="0"/>
                <a:cs typeface="Calibri" pitchFamily="34" charset="0"/>
              </a:rPr>
              <a:t> Elektronik denetimler</a:t>
            </a:r>
            <a:endParaRPr lang="tr-TR" sz="2400">
              <a:latin typeface="Cambria" pitchFamily="18" charset="0"/>
              <a:cs typeface="Calibri" pitchFamily="34" charset="0"/>
            </a:endParaRPr>
          </a:p>
        </p:txBody>
      </p:sp>
      <p:sp>
        <p:nvSpPr>
          <p:cNvPr id="15363" name="6 Metin kutusu"/>
          <p:cNvSpPr txBox="1">
            <a:spLocks noChangeArrowheads="1"/>
          </p:cNvSpPr>
          <p:nvPr/>
        </p:nvSpPr>
        <p:spPr bwMode="auto">
          <a:xfrm>
            <a:off x="468313" y="188913"/>
            <a:ext cx="69119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3600" b="1">
                <a:solidFill>
                  <a:schemeClr val="bg1"/>
                </a:solidFill>
                <a:latin typeface="Cambria" pitchFamily="18" charset="0"/>
              </a:rPr>
              <a:t>TRAFİK DENETİM ŞEKİLLERİ</a:t>
            </a:r>
          </a:p>
        </p:txBody>
      </p:sp>
      <p:sp>
        <p:nvSpPr>
          <p:cNvPr id="9" name="8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200" i="1" dirty="0">
                <a:latin typeface="Cambria" pitchFamily="18" charset="0"/>
              </a:rPr>
              <a:t>	Trafik ve  Yol Güvenliği	             2. BÖLÜM   Trafik Denetim Şekilleri</a:t>
            </a:r>
          </a:p>
        </p:txBody>
      </p:sp>
      <p:sp>
        <p:nvSpPr>
          <p:cNvPr id="11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53F8F954-D423-4DFA-ADE7-75F1980F986B}" type="slidenum">
              <a:rPr lang="tr-TR" sz="1050" b="1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39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5366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3888" y="-26988"/>
            <a:ext cx="865187" cy="96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19458" name="6 Metin kutusu"/>
          <p:cNvSpPr txBox="1">
            <a:spLocks noChangeArrowheads="1"/>
          </p:cNvSpPr>
          <p:nvPr/>
        </p:nvSpPr>
        <p:spPr bwMode="auto">
          <a:xfrm>
            <a:off x="2339975" y="115888"/>
            <a:ext cx="45354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4000" b="1">
                <a:solidFill>
                  <a:schemeClr val="bg1"/>
                </a:solidFill>
                <a:latin typeface="Cambria" pitchFamily="18" charset="0"/>
              </a:rPr>
              <a:t>TANIMLAR</a:t>
            </a:r>
          </a:p>
        </p:txBody>
      </p:sp>
      <p:sp>
        <p:nvSpPr>
          <p:cNvPr id="19459" name="Rectangle 10"/>
          <p:cNvSpPr>
            <a:spLocks noChangeArrowheads="1"/>
          </p:cNvSpPr>
          <p:nvPr/>
        </p:nvSpPr>
        <p:spPr bwMode="auto">
          <a:xfrm>
            <a:off x="285750" y="1189038"/>
            <a:ext cx="8424863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/>
            <a:r>
              <a:rPr lang="tr-TR" sz="2800" b="1">
                <a:solidFill>
                  <a:srgbClr val="00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Trafik:</a:t>
            </a:r>
            <a:r>
              <a:rPr lang="tr-TR" sz="2800">
                <a:latin typeface="Cambria" pitchFamily="18" charset="0"/>
                <a:ea typeface="Calibri" pitchFamily="34" charset="0"/>
                <a:cs typeface="Times New Roman" pitchFamily="18" charset="0"/>
              </a:rPr>
              <a:t> İnsanların, hayvanların ve araçların karayolları üzerindeki </a:t>
            </a:r>
            <a:r>
              <a:rPr lang="tr-TR" sz="2800" b="1">
                <a:latin typeface="Cambria" pitchFamily="18" charset="0"/>
                <a:ea typeface="Calibri" pitchFamily="34" charset="0"/>
                <a:cs typeface="Times New Roman" pitchFamily="18" charset="0"/>
              </a:rPr>
              <a:t>hal ve hareketleridir.</a:t>
            </a:r>
          </a:p>
        </p:txBody>
      </p:sp>
      <p:pic>
        <p:nvPicPr>
          <p:cNvPr id="49" name="Picture 12" descr="http://www.geardiary.com/wp-content/uploads/2008/05/driving-on-cell-phone-and-eat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2276475"/>
            <a:ext cx="1873250" cy="154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20" descr="http://www.habergalerisi.com/resimler/243458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92488" y="2071688"/>
            <a:ext cx="1971675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22" descr="http://www.trafikisaretleri.net/wp-content/uploads/2010/09/yaya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625" y="2276475"/>
            <a:ext cx="19431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26" descr="http://www.stressyado.com/wp-content/uploads/2010/06/brazilya-futbol-ask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4581128"/>
            <a:ext cx="3024336" cy="2146902"/>
          </a:xfrm>
          <a:prstGeom prst="ellipse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53" name="Picture 28" descr="http://galeri.uludagsozluk.com/6/yonca-kavsak_245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496" y="4760019"/>
            <a:ext cx="2849763" cy="1909341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cxnSp>
        <p:nvCxnSpPr>
          <p:cNvPr id="54" name="53 Düz Ok Bağlayıcısı"/>
          <p:cNvCxnSpPr/>
          <p:nvPr/>
        </p:nvCxnSpPr>
        <p:spPr>
          <a:xfrm rot="10800000">
            <a:off x="2214563" y="4643438"/>
            <a:ext cx="2143125" cy="714375"/>
          </a:xfrm>
          <a:prstGeom prst="straightConnector1">
            <a:avLst/>
          </a:prstGeom>
          <a:ln w="412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54 Düz Ok Bağlayıcısı"/>
          <p:cNvCxnSpPr>
            <a:endCxn id="61" idx="1"/>
          </p:cNvCxnSpPr>
          <p:nvPr/>
        </p:nvCxnSpPr>
        <p:spPr>
          <a:xfrm flipV="1">
            <a:off x="4500563" y="4608513"/>
            <a:ext cx="2428875" cy="749300"/>
          </a:xfrm>
          <a:prstGeom prst="straightConnector1">
            <a:avLst/>
          </a:prstGeom>
          <a:ln w="412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55 Düz Ok Bağlayıcısı"/>
          <p:cNvCxnSpPr/>
          <p:nvPr/>
        </p:nvCxnSpPr>
        <p:spPr>
          <a:xfrm>
            <a:off x="3214688" y="3571875"/>
            <a:ext cx="928687" cy="285750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56 Düz Ok Bağlayıcısı"/>
          <p:cNvCxnSpPr/>
          <p:nvPr/>
        </p:nvCxnSpPr>
        <p:spPr>
          <a:xfrm rot="10800000" flipV="1">
            <a:off x="4714875" y="3500438"/>
            <a:ext cx="857250" cy="428625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57 Düz Ok Bağlayıcısı"/>
          <p:cNvCxnSpPr/>
          <p:nvPr/>
        </p:nvCxnSpPr>
        <p:spPr>
          <a:xfrm rot="5400000">
            <a:off x="4199732" y="3728244"/>
            <a:ext cx="311150" cy="1587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58 Yuvarlatılmış Dikdörtgen"/>
          <p:cNvSpPr/>
          <p:nvPr/>
        </p:nvSpPr>
        <p:spPr>
          <a:xfrm>
            <a:off x="2928938" y="5429250"/>
            <a:ext cx="3071812" cy="857250"/>
          </a:xfrm>
          <a:prstGeom prst="roundRect">
            <a:avLst>
              <a:gd name="adj" fmla="val 30313"/>
            </a:avLst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dirty="0">
                <a:latin typeface="Cambria" pitchFamily="18" charset="0"/>
              </a:rPr>
              <a:t>Trafiğin Unsurları</a:t>
            </a:r>
          </a:p>
        </p:txBody>
      </p:sp>
      <p:sp>
        <p:nvSpPr>
          <p:cNvPr id="60" name="59 Yuvarlatılmış Dikdörtgen"/>
          <p:cNvSpPr/>
          <p:nvPr/>
        </p:nvSpPr>
        <p:spPr>
          <a:xfrm>
            <a:off x="785813" y="4429125"/>
            <a:ext cx="1357312" cy="500063"/>
          </a:xfrm>
          <a:prstGeom prst="roundRect">
            <a:avLst>
              <a:gd name="adj" fmla="val 30313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dirty="0">
                <a:latin typeface="Cambria" pitchFamily="18" charset="0"/>
              </a:rPr>
              <a:t>Yol, Çevre</a:t>
            </a:r>
          </a:p>
        </p:txBody>
      </p:sp>
      <p:sp>
        <p:nvSpPr>
          <p:cNvPr id="61" name="60 Yuvarlatılmış Dikdörtgen"/>
          <p:cNvSpPr/>
          <p:nvPr/>
        </p:nvSpPr>
        <p:spPr>
          <a:xfrm>
            <a:off x="6929438" y="4357688"/>
            <a:ext cx="1357312" cy="500062"/>
          </a:xfrm>
          <a:prstGeom prst="roundRect">
            <a:avLst>
              <a:gd name="adj" fmla="val 30313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dirty="0">
                <a:latin typeface="Cambria" pitchFamily="18" charset="0"/>
              </a:rPr>
              <a:t>Araç</a:t>
            </a:r>
          </a:p>
        </p:txBody>
      </p:sp>
      <p:sp>
        <p:nvSpPr>
          <p:cNvPr id="62" name="61 Yuvarlatılmış Dikdörtgen"/>
          <p:cNvSpPr/>
          <p:nvPr/>
        </p:nvSpPr>
        <p:spPr>
          <a:xfrm>
            <a:off x="3714750" y="4000500"/>
            <a:ext cx="1357313" cy="500063"/>
          </a:xfrm>
          <a:prstGeom prst="roundRect">
            <a:avLst>
              <a:gd name="adj" fmla="val 30313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dirty="0">
                <a:latin typeface="Cambria" pitchFamily="18" charset="0"/>
              </a:rPr>
              <a:t>İnsan </a:t>
            </a:r>
          </a:p>
        </p:txBody>
      </p:sp>
      <p:cxnSp>
        <p:nvCxnSpPr>
          <p:cNvPr id="63" name="62 Düz Ok Bağlayıcısı"/>
          <p:cNvCxnSpPr/>
          <p:nvPr/>
        </p:nvCxnSpPr>
        <p:spPr>
          <a:xfrm rot="5400000" flipH="1" flipV="1">
            <a:off x="4071144" y="4929982"/>
            <a:ext cx="714375" cy="1587"/>
          </a:xfrm>
          <a:prstGeom prst="straightConnector1">
            <a:avLst/>
          </a:prstGeom>
          <a:ln w="412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27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200" i="1" dirty="0">
                <a:latin typeface="Cambria" pitchFamily="18" charset="0"/>
              </a:rPr>
              <a:t>	Trafik ve  Yol Güvenliği	             1. BÖLÜM   Trafikle İlgili Genel Tanımlar</a:t>
            </a:r>
          </a:p>
        </p:txBody>
      </p:sp>
      <p:sp>
        <p:nvSpPr>
          <p:cNvPr id="30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E767E425-4CA4-44B9-92FF-8039DAA61024}" type="slidenum">
              <a:rPr lang="tr-TR" sz="1050" b="1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4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9477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72450" y="-26988"/>
            <a:ext cx="936625" cy="104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6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16386" name="Rectangle 1"/>
          <p:cNvSpPr>
            <a:spLocks noChangeArrowheads="1"/>
          </p:cNvSpPr>
          <p:nvPr/>
        </p:nvSpPr>
        <p:spPr bwMode="auto">
          <a:xfrm>
            <a:off x="250825" y="2317750"/>
            <a:ext cx="864235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buClr>
                <a:srgbClr val="FF0000"/>
              </a:buClr>
              <a:buFont typeface="Wingdings" pitchFamily="2" charset="2"/>
              <a:buChar char="q"/>
              <a:tabLst>
                <a:tab pos="228600" algn="l"/>
              </a:tabLst>
            </a:pPr>
            <a:r>
              <a:rPr lang="tr-TR" sz="2400">
                <a:solidFill>
                  <a:srgbClr val="000000"/>
                </a:solidFill>
                <a:latin typeface="Cambria" pitchFamily="18" charset="0"/>
                <a:cs typeface="Calibri" pitchFamily="34" charset="0"/>
              </a:rPr>
              <a:t>Bir ihbar olmaksızın araçların sondajlama usulü seçilerek kontrol cebine alınması ve sürücüye, araca ait belge ve bulunması zorunlu gereçlerin denetimi</a:t>
            </a:r>
          </a:p>
          <a:p>
            <a:pPr algn="just" eaLnBrk="0" hangingPunct="0">
              <a:buClr>
                <a:srgbClr val="FF0000"/>
              </a:buClr>
              <a:buFont typeface="Wingdings" pitchFamily="2" charset="2"/>
              <a:buChar char="q"/>
              <a:tabLst>
                <a:tab pos="228600" algn="l"/>
              </a:tabLst>
            </a:pPr>
            <a:endParaRPr lang="tr-TR" sz="2400">
              <a:solidFill>
                <a:srgbClr val="000000"/>
              </a:solidFill>
              <a:latin typeface="Cambria" pitchFamily="18" charset="0"/>
              <a:cs typeface="Calibri" pitchFamily="34" charset="0"/>
            </a:endParaRPr>
          </a:p>
          <a:p>
            <a:pPr algn="just" eaLnBrk="0" hangingPunct="0">
              <a:buClr>
                <a:srgbClr val="FF0000"/>
              </a:buClr>
              <a:buFont typeface="Wingdings" pitchFamily="2" charset="2"/>
              <a:buChar char="q"/>
              <a:tabLst>
                <a:tab pos="228600" algn="l"/>
              </a:tabLst>
            </a:pPr>
            <a:r>
              <a:rPr lang="tr-TR" sz="2400">
                <a:solidFill>
                  <a:srgbClr val="000000"/>
                </a:solidFill>
                <a:latin typeface="Cambria" pitchFamily="18" charset="0"/>
                <a:cs typeface="Calibri" pitchFamily="34" charset="0"/>
              </a:rPr>
              <a:t>Kazaların önlenmesi ve sürücü davranışları üzerinde </a:t>
            </a:r>
            <a:r>
              <a:rPr lang="tr-TR" sz="2400" b="1">
                <a:solidFill>
                  <a:srgbClr val="000000"/>
                </a:solidFill>
                <a:latin typeface="Cambria" pitchFamily="18" charset="0"/>
                <a:cs typeface="Calibri" pitchFamily="34" charset="0"/>
              </a:rPr>
              <a:t>dolaylı</a:t>
            </a:r>
            <a:r>
              <a:rPr lang="tr-TR" sz="2400">
                <a:solidFill>
                  <a:srgbClr val="000000"/>
                </a:solidFill>
                <a:latin typeface="Cambria" pitchFamily="18" charset="0"/>
                <a:cs typeface="Calibri" pitchFamily="34" charset="0"/>
              </a:rPr>
              <a:t> bir etkisi vardır.</a:t>
            </a:r>
          </a:p>
          <a:p>
            <a:pPr algn="just" eaLnBrk="0" hangingPunct="0">
              <a:buClr>
                <a:srgbClr val="FF0000"/>
              </a:buClr>
              <a:buFont typeface="Wingdings" pitchFamily="2" charset="2"/>
              <a:buChar char="q"/>
              <a:tabLst>
                <a:tab pos="228600" algn="l"/>
              </a:tabLst>
            </a:pPr>
            <a:endParaRPr lang="tr-TR" sz="2400">
              <a:latin typeface="Cambria" pitchFamily="18" charset="0"/>
              <a:cs typeface="Calibri" pitchFamily="34" charset="0"/>
            </a:endParaRPr>
          </a:p>
          <a:p>
            <a:pPr algn="just" eaLnBrk="0" hangingPunct="0">
              <a:buClr>
                <a:srgbClr val="FF0000"/>
              </a:buClr>
              <a:buFont typeface="Wingdings" pitchFamily="2" charset="2"/>
              <a:buChar char="q"/>
              <a:tabLst>
                <a:tab pos="228600" algn="l"/>
              </a:tabLst>
            </a:pPr>
            <a:r>
              <a:rPr lang="tr-TR" sz="2400">
                <a:latin typeface="Cambria" pitchFamily="18" charset="0"/>
                <a:cs typeface="Calibri" pitchFamily="34" charset="0"/>
              </a:rPr>
              <a:t>Sabit denetim modelinin uygulanacağı kesimlerde,</a:t>
            </a:r>
            <a:r>
              <a:rPr lang="tr-TR" sz="2400" b="1">
                <a:latin typeface="Cambria" pitchFamily="18" charset="0"/>
                <a:cs typeface="Calibri" pitchFamily="34" charset="0"/>
              </a:rPr>
              <a:t> </a:t>
            </a:r>
            <a:r>
              <a:rPr lang="tr-TR" sz="2400">
                <a:latin typeface="Cambria" pitchFamily="18" charset="0"/>
                <a:cs typeface="Calibri" pitchFamily="34" charset="0"/>
              </a:rPr>
              <a:t>yolun özelliğine göre şerit daraltma yöntemlerinden biri tesis edilir. </a:t>
            </a:r>
            <a:endParaRPr lang="tr-TR" sz="2400">
              <a:solidFill>
                <a:srgbClr val="000000"/>
              </a:solidFill>
              <a:latin typeface="Cambria" pitchFamily="18" charset="0"/>
              <a:cs typeface="Calibri" pitchFamily="34" charset="0"/>
            </a:endParaRPr>
          </a:p>
        </p:txBody>
      </p:sp>
      <p:sp>
        <p:nvSpPr>
          <p:cNvPr id="16387" name="6 Metin kutusu"/>
          <p:cNvSpPr txBox="1">
            <a:spLocks noChangeArrowheads="1"/>
          </p:cNvSpPr>
          <p:nvPr/>
        </p:nvSpPr>
        <p:spPr bwMode="auto">
          <a:xfrm>
            <a:off x="107950" y="260350"/>
            <a:ext cx="77041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3200" b="1">
                <a:solidFill>
                  <a:schemeClr val="bg1"/>
                </a:solidFill>
                <a:latin typeface="Cambria" pitchFamily="18" charset="0"/>
              </a:rPr>
              <a:t>SABİT HALDE YAPILAN DENETİMLER</a:t>
            </a:r>
          </a:p>
        </p:txBody>
      </p:sp>
      <p:sp>
        <p:nvSpPr>
          <p:cNvPr id="10" name="9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200" i="1" dirty="0">
                <a:latin typeface="Cambria" pitchFamily="18" charset="0"/>
              </a:rPr>
              <a:t>	Trafik ve  Yol Güvenliği	             2. BÖLÜM   Trafik Denetim Şekilleri</a:t>
            </a:r>
          </a:p>
        </p:txBody>
      </p:sp>
      <p:sp>
        <p:nvSpPr>
          <p:cNvPr id="11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827C45ED-88DC-474D-98F9-47A35BE46AC5}" type="slidenum">
              <a:rPr lang="tr-TR" sz="1050" b="1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40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6390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3888" y="-26988"/>
            <a:ext cx="865187" cy="96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17410" name="6 Metin kutusu"/>
          <p:cNvSpPr txBox="1">
            <a:spLocks noChangeArrowheads="1"/>
          </p:cNvSpPr>
          <p:nvPr/>
        </p:nvSpPr>
        <p:spPr bwMode="auto">
          <a:xfrm>
            <a:off x="107950" y="260350"/>
            <a:ext cx="77041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3200" b="1">
                <a:solidFill>
                  <a:schemeClr val="bg1"/>
                </a:solidFill>
                <a:latin typeface="Cambria" pitchFamily="18" charset="0"/>
              </a:rPr>
              <a:t>SABİT HALDE YAPILAN DENETİMLER</a:t>
            </a:r>
          </a:p>
        </p:txBody>
      </p:sp>
      <p:sp>
        <p:nvSpPr>
          <p:cNvPr id="17411" name="Rectangle 1"/>
          <p:cNvSpPr>
            <a:spLocks noChangeArrowheads="1"/>
          </p:cNvSpPr>
          <p:nvPr/>
        </p:nvSpPr>
        <p:spPr bwMode="auto">
          <a:xfrm>
            <a:off x="323850" y="2308225"/>
            <a:ext cx="8569325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buClr>
                <a:srgbClr val="FF0000"/>
              </a:buClr>
              <a:tabLst>
                <a:tab pos="228600" algn="l"/>
              </a:tabLst>
            </a:pPr>
            <a:r>
              <a:rPr lang="tr-TR" sz="2400" b="1">
                <a:latin typeface="Cambria" pitchFamily="18" charset="0"/>
                <a:cs typeface="Calibri" pitchFamily="34" charset="0"/>
              </a:rPr>
              <a:t>Sabit Denetimler Esnasında;</a:t>
            </a:r>
          </a:p>
          <a:p>
            <a:pPr algn="just" eaLnBrk="0" hangingPunct="0">
              <a:buClr>
                <a:srgbClr val="FF0000"/>
              </a:buClr>
              <a:buFont typeface="Wingdings" pitchFamily="2" charset="2"/>
              <a:buChar char="ü"/>
              <a:tabLst>
                <a:tab pos="228600" algn="l"/>
              </a:tabLst>
            </a:pPr>
            <a:endParaRPr lang="tr-TR" sz="2400">
              <a:latin typeface="Cambria" pitchFamily="18" charset="0"/>
              <a:cs typeface="Calibri" pitchFamily="34" charset="0"/>
            </a:endParaRPr>
          </a:p>
          <a:p>
            <a:pPr algn="just" eaLnBrk="0" hangingPunct="0">
              <a:buClr>
                <a:srgbClr val="FF0000"/>
              </a:buClr>
              <a:buFont typeface="Wingdings" pitchFamily="2" charset="2"/>
              <a:buChar char="ü"/>
              <a:tabLst>
                <a:tab pos="228600" algn="l"/>
              </a:tabLst>
            </a:pPr>
            <a:r>
              <a:rPr lang="tr-TR" sz="2400">
                <a:solidFill>
                  <a:srgbClr val="000000"/>
                </a:solidFill>
                <a:latin typeface="Cambria" pitchFamily="18" charset="0"/>
                <a:cs typeface="Calibri" pitchFamily="34" charset="0"/>
              </a:rPr>
              <a:t>Sürücülere ait belgeler</a:t>
            </a:r>
            <a:endParaRPr lang="tr-TR" sz="2400">
              <a:latin typeface="Cambria" pitchFamily="18" charset="0"/>
              <a:cs typeface="Calibri" pitchFamily="34" charset="0"/>
            </a:endParaRPr>
          </a:p>
          <a:p>
            <a:pPr algn="just" eaLnBrk="0" hangingPunct="0">
              <a:buClr>
                <a:srgbClr val="FF0000"/>
              </a:buClr>
              <a:buFont typeface="Wingdings" pitchFamily="2" charset="2"/>
              <a:buChar char="ü"/>
              <a:tabLst>
                <a:tab pos="228600" algn="l"/>
              </a:tabLst>
            </a:pPr>
            <a:r>
              <a:rPr lang="tr-TR" sz="2400">
                <a:solidFill>
                  <a:srgbClr val="000000"/>
                </a:solidFill>
                <a:latin typeface="Cambria" pitchFamily="18" charset="0"/>
                <a:cs typeface="Calibri" pitchFamily="34" charset="0"/>
              </a:rPr>
              <a:t>Sürücülerin sağlık durumları </a:t>
            </a:r>
            <a:endParaRPr lang="tr-TR" sz="2400">
              <a:latin typeface="Cambria" pitchFamily="18" charset="0"/>
              <a:cs typeface="Calibri" pitchFamily="34" charset="0"/>
            </a:endParaRPr>
          </a:p>
          <a:p>
            <a:pPr algn="just" eaLnBrk="0" hangingPunct="0">
              <a:buClr>
                <a:srgbClr val="FF0000"/>
              </a:buClr>
              <a:buFont typeface="Wingdings" pitchFamily="2" charset="2"/>
              <a:buChar char="ü"/>
              <a:tabLst>
                <a:tab pos="228600" algn="l"/>
              </a:tabLst>
            </a:pPr>
            <a:r>
              <a:rPr lang="tr-TR" sz="2400">
                <a:solidFill>
                  <a:srgbClr val="000000"/>
                </a:solidFill>
                <a:latin typeface="Cambria" pitchFamily="18" charset="0"/>
                <a:cs typeface="Calibri" pitchFamily="34" charset="0"/>
              </a:rPr>
              <a:t>Araçlara ait belgeler</a:t>
            </a:r>
            <a:endParaRPr lang="tr-TR" sz="2400">
              <a:latin typeface="Cambria" pitchFamily="18" charset="0"/>
              <a:cs typeface="Calibri" pitchFamily="34" charset="0"/>
            </a:endParaRPr>
          </a:p>
          <a:p>
            <a:pPr algn="just" eaLnBrk="0" hangingPunct="0">
              <a:buClr>
                <a:srgbClr val="FF0000"/>
              </a:buClr>
              <a:buFont typeface="Wingdings" pitchFamily="2" charset="2"/>
              <a:buChar char="ü"/>
              <a:tabLst>
                <a:tab pos="228600" algn="l"/>
              </a:tabLst>
            </a:pPr>
            <a:r>
              <a:rPr lang="tr-TR" sz="2400">
                <a:solidFill>
                  <a:srgbClr val="000000"/>
                </a:solidFill>
                <a:latin typeface="Cambria" pitchFamily="18" charset="0"/>
                <a:cs typeface="Calibri" pitchFamily="34" charset="0"/>
              </a:rPr>
              <a:t>Araçların teknik şartlara uygunluğu</a:t>
            </a:r>
            <a:endParaRPr lang="tr-TR" sz="2400">
              <a:latin typeface="Cambria" pitchFamily="18" charset="0"/>
              <a:cs typeface="Calibri" pitchFamily="34" charset="0"/>
            </a:endParaRPr>
          </a:p>
          <a:p>
            <a:pPr algn="just" eaLnBrk="0" hangingPunct="0">
              <a:buClr>
                <a:srgbClr val="FF0000"/>
              </a:buClr>
              <a:buFont typeface="Wingdings" pitchFamily="2" charset="2"/>
              <a:buChar char="ü"/>
              <a:tabLst>
                <a:tab pos="228600" algn="l"/>
              </a:tabLst>
            </a:pPr>
            <a:r>
              <a:rPr lang="tr-TR" sz="2400">
                <a:solidFill>
                  <a:srgbClr val="000000"/>
                </a:solidFill>
                <a:latin typeface="Cambria" pitchFamily="18" charset="0"/>
                <a:cs typeface="Calibri" pitchFamily="34" charset="0"/>
              </a:rPr>
              <a:t>Araçlarda bulundurulması zorunlu gereçleri</a:t>
            </a:r>
            <a:endParaRPr lang="tr-TR" sz="2400">
              <a:latin typeface="Cambria" pitchFamily="18" charset="0"/>
              <a:cs typeface="Calibri" pitchFamily="34" charset="0"/>
            </a:endParaRPr>
          </a:p>
          <a:p>
            <a:pPr algn="just" eaLnBrk="0" hangingPunct="0">
              <a:buClr>
                <a:srgbClr val="FF0000"/>
              </a:buClr>
              <a:buFont typeface="Wingdings" pitchFamily="2" charset="2"/>
              <a:buChar char="ü"/>
              <a:tabLst>
                <a:tab pos="228600" algn="l"/>
              </a:tabLst>
            </a:pPr>
            <a:r>
              <a:rPr lang="tr-TR" sz="2400">
                <a:solidFill>
                  <a:srgbClr val="000000"/>
                </a:solidFill>
                <a:latin typeface="Cambria" pitchFamily="18" charset="0"/>
                <a:cs typeface="Calibri" pitchFamily="34" charset="0"/>
              </a:rPr>
              <a:t>Araçların muayene süresinin kontrolü</a:t>
            </a:r>
            <a:endParaRPr lang="tr-TR" sz="2400">
              <a:latin typeface="Cambria" pitchFamily="18" charset="0"/>
              <a:cs typeface="Calibri" pitchFamily="34" charset="0"/>
            </a:endParaRPr>
          </a:p>
          <a:p>
            <a:pPr algn="just" eaLnBrk="0" hangingPunct="0">
              <a:buClr>
                <a:srgbClr val="FF0000"/>
              </a:buClr>
              <a:buFont typeface="Wingdings" pitchFamily="2" charset="2"/>
              <a:buChar char="ü"/>
              <a:tabLst>
                <a:tab pos="228600" algn="l"/>
              </a:tabLst>
            </a:pPr>
            <a:r>
              <a:rPr lang="tr-TR" sz="2400">
                <a:solidFill>
                  <a:srgbClr val="000000"/>
                </a:solidFill>
                <a:latin typeface="Cambria" pitchFamily="18" charset="0"/>
                <a:cs typeface="Calibri" pitchFamily="34" charset="0"/>
              </a:rPr>
              <a:t>Alkol etkisi altında araç kullanılıp kullanılmadığı</a:t>
            </a:r>
            <a:endParaRPr lang="tr-TR" sz="2400">
              <a:latin typeface="Cambria" pitchFamily="18" charset="0"/>
              <a:cs typeface="Calibri" pitchFamily="34" charset="0"/>
            </a:endParaRPr>
          </a:p>
          <a:p>
            <a:pPr algn="just" eaLnBrk="0" hangingPunct="0">
              <a:buClr>
                <a:srgbClr val="FF0000"/>
              </a:buClr>
              <a:buFont typeface="Wingdings" pitchFamily="2" charset="2"/>
              <a:buChar char="ü"/>
              <a:tabLst>
                <a:tab pos="228600" algn="l"/>
              </a:tabLst>
            </a:pPr>
            <a:r>
              <a:rPr lang="tr-TR" sz="2400">
                <a:solidFill>
                  <a:srgbClr val="000000"/>
                </a:solidFill>
                <a:latin typeface="Cambria" pitchFamily="18" charset="0"/>
                <a:cs typeface="Calibri" pitchFamily="34" charset="0"/>
              </a:rPr>
              <a:t>Araçlarda bulundurulması zorunlu sigortalar</a:t>
            </a:r>
            <a:endParaRPr lang="tr-TR" sz="2400">
              <a:latin typeface="Cambria" pitchFamily="18" charset="0"/>
              <a:cs typeface="Calibri" pitchFamily="34" charset="0"/>
            </a:endParaRPr>
          </a:p>
        </p:txBody>
      </p:sp>
      <p:sp>
        <p:nvSpPr>
          <p:cNvPr id="8" name="7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200" i="1" dirty="0">
                <a:latin typeface="Cambria" pitchFamily="18" charset="0"/>
              </a:rPr>
              <a:t>	Trafik ve  Yol Güvenliği	             2. BÖLÜM   Trafik Denetim Şekilleri</a:t>
            </a:r>
          </a:p>
        </p:txBody>
      </p:sp>
      <p:sp>
        <p:nvSpPr>
          <p:cNvPr id="11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EE108185-3583-42A2-8BC1-3AEFC55C0330}" type="slidenum">
              <a:rPr lang="tr-TR" sz="1050" b="1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41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7414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3888" y="-26988"/>
            <a:ext cx="865187" cy="96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18434" name="6 Metin kutusu"/>
          <p:cNvSpPr txBox="1">
            <a:spLocks noChangeArrowheads="1"/>
          </p:cNvSpPr>
          <p:nvPr/>
        </p:nvSpPr>
        <p:spPr bwMode="auto">
          <a:xfrm>
            <a:off x="107950" y="260350"/>
            <a:ext cx="77041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3200" b="1">
                <a:solidFill>
                  <a:schemeClr val="bg1"/>
                </a:solidFill>
                <a:latin typeface="Cambria" pitchFamily="18" charset="0"/>
              </a:rPr>
              <a:t>SABİT HALDE YAPILAN DENETİMLER</a:t>
            </a:r>
          </a:p>
        </p:txBody>
      </p:sp>
      <p:sp>
        <p:nvSpPr>
          <p:cNvPr id="18435" name="Rectangle 1"/>
          <p:cNvSpPr>
            <a:spLocks noChangeArrowheads="1"/>
          </p:cNvSpPr>
          <p:nvPr/>
        </p:nvSpPr>
        <p:spPr bwMode="auto">
          <a:xfrm>
            <a:off x="395288" y="2379663"/>
            <a:ext cx="8497887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buClr>
                <a:srgbClr val="FF0000"/>
              </a:buClr>
              <a:buFont typeface="Wingdings" pitchFamily="2" charset="2"/>
              <a:buChar char="ü"/>
              <a:tabLst>
                <a:tab pos="228600" algn="l"/>
              </a:tabLst>
            </a:pPr>
            <a:r>
              <a:rPr lang="tr-TR" sz="2400">
                <a:solidFill>
                  <a:srgbClr val="000000"/>
                </a:solidFill>
                <a:latin typeface="Cambria" pitchFamily="18" charset="0"/>
                <a:cs typeface="Calibri" pitchFamily="34" charset="0"/>
              </a:rPr>
              <a:t>Araçların ışık donanımı ve lastikleri</a:t>
            </a:r>
            <a:endParaRPr lang="tr-TR" sz="2400">
              <a:latin typeface="Cambria" pitchFamily="18" charset="0"/>
              <a:cs typeface="Calibri" pitchFamily="34" charset="0"/>
            </a:endParaRPr>
          </a:p>
          <a:p>
            <a:pPr algn="just" eaLnBrk="0" hangingPunct="0">
              <a:buClr>
                <a:srgbClr val="FF0000"/>
              </a:buClr>
              <a:buFont typeface="Wingdings" pitchFamily="2" charset="2"/>
              <a:buChar char="ü"/>
              <a:tabLst>
                <a:tab pos="228600" algn="l"/>
              </a:tabLst>
            </a:pPr>
            <a:r>
              <a:rPr lang="tr-TR" sz="2400">
                <a:solidFill>
                  <a:srgbClr val="000000"/>
                </a:solidFill>
                <a:latin typeface="Cambria" pitchFamily="18" charset="0"/>
                <a:cs typeface="Calibri" pitchFamily="34" charset="0"/>
              </a:rPr>
              <a:t>Araçlarda yolcu ve yük kapasitesinin aşılıp aşılmadığını ve yükleniş şekli, ağırlıkları</a:t>
            </a:r>
            <a:endParaRPr lang="tr-TR" sz="2400">
              <a:latin typeface="Cambria" pitchFamily="18" charset="0"/>
              <a:cs typeface="Calibri" pitchFamily="34" charset="0"/>
            </a:endParaRPr>
          </a:p>
          <a:p>
            <a:pPr algn="just" eaLnBrk="0" hangingPunct="0">
              <a:buClr>
                <a:srgbClr val="FF0000"/>
              </a:buClr>
              <a:buFont typeface="Wingdings" pitchFamily="2" charset="2"/>
              <a:buChar char="ü"/>
              <a:tabLst>
                <a:tab pos="228600" algn="l"/>
              </a:tabLst>
            </a:pPr>
            <a:r>
              <a:rPr lang="tr-TR" sz="2400">
                <a:solidFill>
                  <a:srgbClr val="000000"/>
                </a:solidFill>
                <a:latin typeface="Cambria" pitchFamily="18" charset="0"/>
                <a:cs typeface="Calibri" pitchFamily="34" charset="0"/>
              </a:rPr>
              <a:t>Araçlarda kullanılması zorunlu koruyucu tertibatın kullanılıp kullanılmadığı</a:t>
            </a:r>
            <a:endParaRPr lang="tr-TR" sz="2400">
              <a:latin typeface="Cambria" pitchFamily="18" charset="0"/>
              <a:cs typeface="Calibri" pitchFamily="34" charset="0"/>
            </a:endParaRPr>
          </a:p>
          <a:p>
            <a:pPr algn="just" eaLnBrk="0" hangingPunct="0">
              <a:buClr>
                <a:srgbClr val="FF0000"/>
              </a:buClr>
              <a:buFont typeface="Wingdings" pitchFamily="2" charset="2"/>
              <a:buChar char="ü"/>
              <a:tabLst>
                <a:tab pos="228600" algn="l"/>
              </a:tabLst>
            </a:pPr>
            <a:r>
              <a:rPr lang="tr-TR" sz="2400">
                <a:solidFill>
                  <a:srgbClr val="000000"/>
                </a:solidFill>
                <a:latin typeface="Cambria" pitchFamily="18" charset="0"/>
                <a:cs typeface="Calibri" pitchFamily="34" charset="0"/>
              </a:rPr>
              <a:t>Şehirlerarası ve ülkeler arası yük ve yolcu taşımacılığı yapan araçların yetki belgeleri.</a:t>
            </a:r>
            <a:endParaRPr lang="tr-TR" sz="2400">
              <a:latin typeface="Cambria" pitchFamily="18" charset="0"/>
              <a:cs typeface="Calibri" pitchFamily="34" charset="0"/>
            </a:endParaRPr>
          </a:p>
          <a:p>
            <a:pPr algn="just" eaLnBrk="0" hangingPunct="0">
              <a:buClr>
                <a:srgbClr val="FF0000"/>
              </a:buClr>
              <a:buFont typeface="Wingdings" pitchFamily="2" charset="2"/>
              <a:buChar char="ü"/>
              <a:tabLst>
                <a:tab pos="228600" algn="l"/>
              </a:tabLst>
            </a:pPr>
            <a:r>
              <a:rPr lang="tr-TR" sz="2400">
                <a:solidFill>
                  <a:srgbClr val="000000"/>
                </a:solidFill>
                <a:latin typeface="Cambria" pitchFamily="18" charset="0"/>
                <a:cs typeface="Calibri" pitchFamily="34" charset="0"/>
              </a:rPr>
              <a:t>Aşırı egzoz dumanı ve gürültü çıkaran araçları ve incelemeye tabi diğer hususlar kontrol edilmektedir.</a:t>
            </a:r>
            <a:endParaRPr lang="tr-TR" sz="2400">
              <a:latin typeface="Cambria" pitchFamily="18" charset="0"/>
              <a:cs typeface="Calibri" pitchFamily="34" charset="0"/>
            </a:endParaRPr>
          </a:p>
        </p:txBody>
      </p:sp>
      <p:sp>
        <p:nvSpPr>
          <p:cNvPr id="10" name="9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200" i="1" dirty="0">
                <a:latin typeface="Cambria" pitchFamily="18" charset="0"/>
              </a:rPr>
              <a:t>	Trafik ve  Yol Güvenliği	             2. BÖLÜM   Trafik Denetim Şekilleri</a:t>
            </a:r>
          </a:p>
        </p:txBody>
      </p:sp>
      <p:sp>
        <p:nvSpPr>
          <p:cNvPr id="11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020F3C30-895F-4A87-BE65-B5B1EA9EF5FB}" type="slidenum">
              <a:rPr lang="tr-TR" sz="1050" b="1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42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8438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3888" y="-26988"/>
            <a:ext cx="865187" cy="96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19458" name="Rectangle 1"/>
          <p:cNvSpPr>
            <a:spLocks noChangeArrowheads="1"/>
          </p:cNvSpPr>
          <p:nvPr/>
        </p:nvSpPr>
        <p:spPr bwMode="auto">
          <a:xfrm>
            <a:off x="395288" y="2457450"/>
            <a:ext cx="8388350" cy="308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126960" bIns="0" anchor="ctr">
            <a:spAutoFit/>
          </a:bodyPr>
          <a:lstStyle/>
          <a:p>
            <a:pPr algn="just" eaLnBrk="0" hangingPunct="0">
              <a:tabLst>
                <a:tab pos="228600" algn="l"/>
              </a:tabLst>
            </a:pPr>
            <a:r>
              <a:rPr lang="tr-TR" sz="2400">
                <a:solidFill>
                  <a:srgbClr val="000000"/>
                </a:solidFill>
                <a:latin typeface="Cambria" pitchFamily="18" charset="0"/>
                <a:cs typeface="Calibri" pitchFamily="34" charset="0"/>
              </a:rPr>
              <a:t>Temel amaç; güzergâhında seyir halinde bulunarak, sürücüler üzerinde </a:t>
            </a:r>
            <a:r>
              <a:rPr lang="tr-TR" sz="2400" b="1">
                <a:solidFill>
                  <a:srgbClr val="000000"/>
                </a:solidFill>
                <a:latin typeface="Cambria" pitchFamily="18" charset="0"/>
                <a:cs typeface="Calibri" pitchFamily="34" charset="0"/>
              </a:rPr>
              <a:t>“Algılanan Yakalanma Riski”</a:t>
            </a:r>
            <a:r>
              <a:rPr lang="tr-TR" sz="2400">
                <a:solidFill>
                  <a:srgbClr val="000000"/>
                </a:solidFill>
                <a:latin typeface="Cambria" pitchFamily="18" charset="0"/>
                <a:cs typeface="Calibri" pitchFamily="34" charset="0"/>
              </a:rPr>
              <a:t> duygusunun geliştirilmesi, ihlal yapanların tespiti ve müdahale edilerek kurallara uyulmasının sağlanmasıdır.</a:t>
            </a:r>
          </a:p>
          <a:p>
            <a:pPr algn="just" eaLnBrk="0" hangingPunct="0">
              <a:tabLst>
                <a:tab pos="228600" algn="l"/>
              </a:tabLst>
            </a:pPr>
            <a:endParaRPr lang="tr-TR" sz="2400">
              <a:solidFill>
                <a:srgbClr val="000000"/>
              </a:solidFill>
              <a:latin typeface="Cambria" pitchFamily="18" charset="0"/>
              <a:cs typeface="Calibri" pitchFamily="34" charset="0"/>
            </a:endParaRPr>
          </a:p>
          <a:p>
            <a:pPr algn="just" eaLnBrk="0" hangingPunct="0">
              <a:tabLst>
                <a:tab pos="228600" algn="l"/>
              </a:tabLst>
            </a:pPr>
            <a:r>
              <a:rPr lang="tr-TR" sz="2400">
                <a:solidFill>
                  <a:srgbClr val="000000"/>
                </a:solidFill>
                <a:latin typeface="Cambria" pitchFamily="18" charset="0"/>
                <a:cs typeface="Calibri" pitchFamily="34" charset="0"/>
              </a:rPr>
              <a:t>İhlali yaptığı belirlenen sürücüler durdurulurken, diğer yol kullanıcılarını tehlikeye düşürmeden ve araç durdurma yöntemlerine uygun hareket edilerek durdurulmalıdır.</a:t>
            </a:r>
            <a:endParaRPr lang="tr-TR" sz="2400" b="1">
              <a:solidFill>
                <a:srgbClr val="365F91"/>
              </a:solidFill>
              <a:latin typeface="Cambria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9459" name="6 Metin kutusu"/>
          <p:cNvSpPr txBox="1">
            <a:spLocks noChangeArrowheads="1"/>
          </p:cNvSpPr>
          <p:nvPr/>
        </p:nvSpPr>
        <p:spPr bwMode="auto">
          <a:xfrm>
            <a:off x="539750" y="190500"/>
            <a:ext cx="72723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3600" b="1">
                <a:solidFill>
                  <a:schemeClr val="bg1"/>
                </a:solidFill>
                <a:latin typeface="Cambria" pitchFamily="18" charset="0"/>
              </a:rPr>
              <a:t>SEYİR HALİNDEKİ DENETİMLER</a:t>
            </a:r>
          </a:p>
        </p:txBody>
      </p:sp>
      <p:sp>
        <p:nvSpPr>
          <p:cNvPr id="9" name="8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200" i="1" dirty="0">
                <a:latin typeface="Cambria" pitchFamily="18" charset="0"/>
              </a:rPr>
              <a:t>	Trafik ve  Yol Güvenliği	             2. BÖLÜM   Trafik Denetim Şekilleri</a:t>
            </a:r>
          </a:p>
        </p:txBody>
      </p:sp>
      <p:sp>
        <p:nvSpPr>
          <p:cNvPr id="10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94917D01-15C0-4AEF-9CD7-3995A60B2612}" type="slidenum">
              <a:rPr lang="tr-TR" sz="1050" b="1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43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9462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3888" y="-26988"/>
            <a:ext cx="865187" cy="96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13" name="12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200" i="1" dirty="0">
                <a:latin typeface="Cambria" pitchFamily="18" charset="0"/>
              </a:rPr>
              <a:t>2. DERS   Trafik Denetimleri</a:t>
            </a:r>
          </a:p>
        </p:txBody>
      </p:sp>
      <p:sp>
        <p:nvSpPr>
          <p:cNvPr id="15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3795B011-B5DE-45A6-A132-7FF5BB0E5044}" type="slidenum">
              <a:rPr lang="tr-TR" sz="1050" b="1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44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20484" name="6 Metin kutusu"/>
          <p:cNvSpPr txBox="1">
            <a:spLocks noChangeArrowheads="1"/>
          </p:cNvSpPr>
          <p:nvPr/>
        </p:nvSpPr>
        <p:spPr bwMode="auto">
          <a:xfrm>
            <a:off x="539750" y="190500"/>
            <a:ext cx="72723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3600" b="1">
                <a:solidFill>
                  <a:schemeClr val="bg1"/>
                </a:solidFill>
                <a:latin typeface="Cambria" pitchFamily="18" charset="0"/>
              </a:rPr>
              <a:t>SEYİR HALİNDEKİ DENETİMLER</a:t>
            </a:r>
          </a:p>
        </p:txBody>
      </p:sp>
      <p:pic>
        <p:nvPicPr>
          <p:cNvPr id="20485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5538"/>
            <a:ext cx="9144000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0" y="5649913"/>
            <a:ext cx="9144000" cy="12350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tIns="126960" bIns="0" anchor="ctr">
            <a:spAutoFit/>
          </a:bodyPr>
          <a:lstStyle/>
          <a:p>
            <a:pPr algn="just" eaLnBrk="0" hangingPunct="0">
              <a:buClr>
                <a:srgbClr val="FF0000"/>
              </a:buClr>
              <a:buFont typeface="Wingdings" pitchFamily="2" charset="2"/>
              <a:buChar char="Ø"/>
              <a:tabLst>
                <a:tab pos="228600" algn="l"/>
              </a:tabLst>
            </a:pPr>
            <a:r>
              <a:rPr lang="tr-TR" sz="2400">
                <a:latin typeface="Cambria" pitchFamily="18" charset="0"/>
                <a:cs typeface="Times New Roman" pitchFamily="18" charset="0"/>
              </a:rPr>
              <a:t>Güvenli bir yerde durdurulduktan sonra, ekip aracı durdurulan aracın, güvenli bir mesafede gerisinde durarak, ekip aracının tepe lambası ve ışık donanımı ile dörtlü flâşörlerini yakar, </a:t>
            </a: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0" y="981075"/>
            <a:ext cx="9144000" cy="1604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tIns="126960" bIns="0" anchor="ctr">
            <a:spAutoFit/>
          </a:bodyPr>
          <a:lstStyle/>
          <a:p>
            <a:pPr algn="just" eaLnBrk="0" hangingPunct="0">
              <a:buClr>
                <a:srgbClr val="FF0000"/>
              </a:buClr>
              <a:buFont typeface="Wingdings" pitchFamily="2" charset="2"/>
              <a:buChar char="Ø"/>
              <a:tabLst>
                <a:tab pos="228600" algn="l"/>
              </a:tabLst>
            </a:pPr>
            <a:r>
              <a:rPr lang="tr-TR" sz="2400">
                <a:latin typeface="Cambria" pitchFamily="18" charset="0"/>
                <a:cs typeface="Times New Roman" pitchFamily="18" charset="0"/>
              </a:rPr>
              <a:t> Ekip personeli tarafından durdurulan araç sürücüsü, araçtan inmeksizin beklemesi, ellerini direksiyon simidi üzerine görünür vaziyette koyması ve ani hareketler yapmaması yönünde megafonla uyarılır.</a:t>
            </a:r>
            <a:endParaRPr lang="tr-TR" sz="2400" b="1"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20488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3888" y="-26988"/>
            <a:ext cx="865187" cy="96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1" descr="http://www.haberciniz.biz/images/other/darende-bolgesinde-trafik-kontrolleri-malatya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875" y="1125538"/>
            <a:ext cx="34575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21507" name="6 Metin kutusu"/>
          <p:cNvSpPr txBox="1">
            <a:spLocks noChangeArrowheads="1"/>
          </p:cNvSpPr>
          <p:nvPr/>
        </p:nvSpPr>
        <p:spPr bwMode="auto">
          <a:xfrm>
            <a:off x="539750" y="115888"/>
            <a:ext cx="7272338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400" b="1">
                <a:solidFill>
                  <a:schemeClr val="bg1"/>
                </a:solidFill>
                <a:latin typeface="Cambria" pitchFamily="18" charset="0"/>
              </a:rPr>
              <a:t>SEYİR HALİNDEKİ DENETİMLER</a:t>
            </a:r>
          </a:p>
          <a:p>
            <a:pPr algn="ctr"/>
            <a:r>
              <a:rPr lang="tr-TR" sz="2400" b="1">
                <a:solidFill>
                  <a:schemeClr val="bg1"/>
                </a:solidFill>
                <a:latin typeface="Cambria" pitchFamily="18" charset="0"/>
              </a:rPr>
              <a:t>Durdurulan Araç Sürücüsüne Yapılan İşlemler</a:t>
            </a: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323850" y="3640138"/>
            <a:ext cx="8640763" cy="281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126960" bIns="0" anchor="ctr">
            <a:spAutoFit/>
          </a:bodyPr>
          <a:lstStyle/>
          <a:p>
            <a:pPr algn="just" eaLnBrk="0" hangingPunct="0">
              <a:buClr>
                <a:srgbClr val="FF0000"/>
              </a:buClr>
              <a:buFont typeface="Wingdings" pitchFamily="2" charset="2"/>
              <a:buChar char="Ø"/>
              <a:tabLst>
                <a:tab pos="228600" algn="l"/>
              </a:tabLst>
            </a:pPr>
            <a:r>
              <a:rPr lang="tr-TR" sz="2400">
                <a:solidFill>
                  <a:srgbClr val="000000"/>
                </a:solidFill>
                <a:latin typeface="Cambria" pitchFamily="18" charset="0"/>
                <a:cs typeface="Times New Roman" pitchFamily="18" charset="0"/>
              </a:rPr>
              <a:t>Durdurulma nedeni açıklanır, araç etrafı ve içerisi  gözle basit kontrol yapılır</a:t>
            </a:r>
            <a:r>
              <a:rPr lang="tr-TR" sz="2400">
                <a:latin typeface="Cambria" pitchFamily="18" charset="0"/>
                <a:cs typeface="Times New Roman" pitchFamily="18" charset="0"/>
              </a:rPr>
              <a:t>.</a:t>
            </a:r>
          </a:p>
          <a:p>
            <a:pPr algn="just" eaLnBrk="0" hangingPunct="0">
              <a:buClr>
                <a:srgbClr val="FF0000"/>
              </a:buClr>
              <a:buFont typeface="Wingdings" pitchFamily="2" charset="2"/>
              <a:buChar char="Ø"/>
              <a:tabLst>
                <a:tab pos="228600" algn="l"/>
              </a:tabLst>
            </a:pPr>
            <a:endParaRPr lang="tr-TR" sz="1000">
              <a:latin typeface="Cambria" pitchFamily="18" charset="0"/>
              <a:cs typeface="Times New Roman" pitchFamily="18" charset="0"/>
            </a:endParaRPr>
          </a:p>
          <a:p>
            <a:pPr algn="just" eaLnBrk="0" hangingPunct="0">
              <a:buClr>
                <a:srgbClr val="FF0000"/>
              </a:buClr>
              <a:buFont typeface="Wingdings" pitchFamily="2" charset="2"/>
              <a:buChar char="Ø"/>
              <a:tabLst>
                <a:tab pos="228600" algn="l"/>
              </a:tabLst>
            </a:pPr>
            <a:r>
              <a:rPr lang="tr-TR" sz="2400">
                <a:latin typeface="Cambria" pitchFamily="18" charset="0"/>
                <a:cs typeface="Times New Roman" pitchFamily="18" charset="0"/>
              </a:rPr>
              <a:t>Tespit edilen trafik kural ihlali ile kanuni cezası/yaptırımı açıklanarak, yasal işlemler yapılır.</a:t>
            </a:r>
            <a:r>
              <a:rPr lang="tr-TR" sz="2400">
                <a:solidFill>
                  <a:srgbClr val="000000"/>
                </a:solidFill>
                <a:latin typeface="Cambria" pitchFamily="18" charset="0"/>
                <a:cs typeface="Times New Roman" pitchFamily="18" charset="0"/>
              </a:rPr>
              <a:t>.</a:t>
            </a:r>
            <a:endParaRPr lang="tr-TR" sz="2400">
              <a:latin typeface="Cambria" pitchFamily="18" charset="0"/>
              <a:cs typeface="Times New Roman" pitchFamily="18" charset="0"/>
            </a:endParaRPr>
          </a:p>
          <a:p>
            <a:pPr algn="just" eaLnBrk="0" hangingPunct="0">
              <a:buClr>
                <a:srgbClr val="FF0000"/>
              </a:buClr>
              <a:buFont typeface="Wingdings" pitchFamily="2" charset="2"/>
              <a:buChar char="Ø"/>
              <a:tabLst>
                <a:tab pos="228600" algn="l"/>
              </a:tabLst>
            </a:pPr>
            <a:endParaRPr lang="tr-TR" sz="1400">
              <a:latin typeface="Cambria" pitchFamily="18" charset="0"/>
              <a:cs typeface="Times New Roman" pitchFamily="18" charset="0"/>
            </a:endParaRPr>
          </a:p>
          <a:p>
            <a:pPr algn="just" eaLnBrk="0" hangingPunct="0">
              <a:buClr>
                <a:srgbClr val="FF0000"/>
              </a:buClr>
              <a:buFont typeface="Wingdings" pitchFamily="2" charset="2"/>
              <a:buChar char="Ø"/>
              <a:tabLst>
                <a:tab pos="228600" algn="l"/>
              </a:tabLst>
            </a:pPr>
            <a:r>
              <a:rPr lang="tr-TR" sz="2400">
                <a:latin typeface="Cambria" pitchFamily="18" charset="0"/>
                <a:cs typeface="Times New Roman" pitchFamily="18" charset="0"/>
              </a:rPr>
              <a:t> İşlemleri tamamlanmış olan aracın güvenli bir şekilde karayolu trafiğine katılımı sağlanır.</a:t>
            </a:r>
          </a:p>
        </p:txBody>
      </p:sp>
      <p:sp>
        <p:nvSpPr>
          <p:cNvPr id="9" name="8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200" i="1" dirty="0">
                <a:latin typeface="Cambria" pitchFamily="18" charset="0"/>
              </a:rPr>
              <a:t>	Trafik ve  Yol Güvenliği	             2. BÖLÜM   Trafik Denetim Şekilleri</a:t>
            </a:r>
          </a:p>
        </p:txBody>
      </p:sp>
      <p:sp>
        <p:nvSpPr>
          <p:cNvPr id="12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080CEC16-1B80-49E1-A350-5D9AE1B7B789}" type="slidenum">
              <a:rPr lang="tr-TR" sz="1050" b="1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45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21511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3888" y="-26988"/>
            <a:ext cx="865187" cy="96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1" descr="http://www.mailce.com/wp-content/uploads/5396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747619">
            <a:off x="2409825" y="941388"/>
            <a:ext cx="3001963" cy="284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22531" name="6 Metin kutusu"/>
          <p:cNvSpPr txBox="1">
            <a:spLocks noChangeArrowheads="1"/>
          </p:cNvSpPr>
          <p:nvPr/>
        </p:nvSpPr>
        <p:spPr bwMode="auto">
          <a:xfrm>
            <a:off x="1187450" y="201613"/>
            <a:ext cx="7272338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4000" b="1">
                <a:solidFill>
                  <a:schemeClr val="bg1"/>
                </a:solidFill>
                <a:latin typeface="Cambria" pitchFamily="18" charset="0"/>
              </a:rPr>
              <a:t>İHBARLI DENETİM</a:t>
            </a:r>
          </a:p>
        </p:txBody>
      </p:sp>
      <p:sp>
        <p:nvSpPr>
          <p:cNvPr id="22532" name="9 Dikdörtgen"/>
          <p:cNvSpPr>
            <a:spLocks noChangeArrowheads="1"/>
          </p:cNvSpPr>
          <p:nvPr/>
        </p:nvSpPr>
        <p:spPr bwMode="auto">
          <a:xfrm>
            <a:off x="279400" y="3478213"/>
            <a:ext cx="8469313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tr-TR" sz="2400">
                <a:solidFill>
                  <a:srgbClr val="00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Sürücülerin seyir halinde işledikleri kural ihlallerinin belirlenerek cezalandırılması amacıyla uygulanmaktadır. </a:t>
            </a:r>
          </a:p>
          <a:p>
            <a:pPr algn="just" eaLnBrk="0" hangingPunct="0"/>
            <a:endParaRPr lang="tr-TR" sz="2400">
              <a:solidFill>
                <a:srgbClr val="000000"/>
              </a:solidFill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algn="just" eaLnBrk="0" hangingPunct="0"/>
            <a:r>
              <a:rPr lang="tr-TR" sz="2400">
                <a:solidFill>
                  <a:srgbClr val="00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Resmi veya sivil bir trafik ekip veya personeli, denetlenecek olan hedef bölgede görevlendirilir.</a:t>
            </a:r>
          </a:p>
          <a:p>
            <a:pPr algn="just" eaLnBrk="0" hangingPunct="0"/>
            <a:endParaRPr lang="tr-TR" sz="2400">
              <a:solidFill>
                <a:srgbClr val="000000"/>
              </a:solidFill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algn="just" eaLnBrk="0" hangingPunct="0"/>
            <a:r>
              <a:rPr lang="tr-TR" sz="2400">
                <a:solidFill>
                  <a:srgbClr val="00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Herhangi bir trafik kuralı ihlali yapan sürücüler çevirme ekibine bildirir. </a:t>
            </a:r>
          </a:p>
        </p:txBody>
      </p:sp>
      <p:sp>
        <p:nvSpPr>
          <p:cNvPr id="11" name="10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200" i="1" dirty="0">
                <a:latin typeface="Cambria" pitchFamily="18" charset="0"/>
              </a:rPr>
              <a:t>	Trafik ve  Yol Güvenliği	             2. BÖLÜM   Trafik Denetim Şekilleri</a:t>
            </a:r>
          </a:p>
        </p:txBody>
      </p:sp>
      <p:sp>
        <p:nvSpPr>
          <p:cNvPr id="12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98F96AE9-4136-44A2-8CFC-54A522A01A7B}" type="slidenum">
              <a:rPr lang="tr-TR" sz="1050" b="1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46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22535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3888" y="-26988"/>
            <a:ext cx="865187" cy="96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23554" name="6 Metin kutusu"/>
          <p:cNvSpPr txBox="1">
            <a:spLocks noChangeArrowheads="1"/>
          </p:cNvSpPr>
          <p:nvPr/>
        </p:nvSpPr>
        <p:spPr bwMode="auto">
          <a:xfrm>
            <a:off x="1187450" y="201613"/>
            <a:ext cx="7272338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4000" b="1">
                <a:solidFill>
                  <a:schemeClr val="bg1"/>
                </a:solidFill>
                <a:latin typeface="Cambria" pitchFamily="18" charset="0"/>
              </a:rPr>
              <a:t>İHBARLI DENETİM</a:t>
            </a:r>
          </a:p>
        </p:txBody>
      </p:sp>
      <p:sp>
        <p:nvSpPr>
          <p:cNvPr id="23555" name="9 Dikdörtgen"/>
          <p:cNvSpPr>
            <a:spLocks noChangeArrowheads="1"/>
          </p:cNvSpPr>
          <p:nvPr/>
        </p:nvSpPr>
        <p:spPr bwMode="auto">
          <a:xfrm>
            <a:off x="250825" y="4083050"/>
            <a:ext cx="8618538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Clr>
                <a:srgbClr val="FF0000"/>
              </a:buClr>
              <a:buFont typeface="Wingdings" pitchFamily="2" charset="2"/>
              <a:buChar char="Ø"/>
            </a:pPr>
            <a:r>
              <a:rPr lang="tr-TR" sz="2400">
                <a:solidFill>
                  <a:srgbClr val="00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Bu kontrol şekli yaygın olarak;</a:t>
            </a:r>
          </a:p>
          <a:p>
            <a:pPr lvl="1" algn="just">
              <a:buClr>
                <a:srgbClr val="FF0000"/>
              </a:buClr>
              <a:buFont typeface="Arial" charset="0"/>
              <a:buChar char="•"/>
            </a:pPr>
            <a:r>
              <a:rPr lang="tr-TR" sz="2400">
                <a:solidFill>
                  <a:srgbClr val="00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Radarla Hız Kontrolü,</a:t>
            </a:r>
          </a:p>
          <a:p>
            <a:pPr lvl="1" algn="just">
              <a:buClr>
                <a:srgbClr val="FF0000"/>
              </a:buClr>
              <a:buFont typeface="Arial" charset="0"/>
              <a:buChar char="•"/>
            </a:pPr>
            <a:r>
              <a:rPr lang="tr-TR" sz="2400">
                <a:solidFill>
                  <a:srgbClr val="00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Kırmızı Işık İhlalleri,</a:t>
            </a:r>
          </a:p>
          <a:p>
            <a:pPr lvl="1" algn="just">
              <a:buClr>
                <a:srgbClr val="FF0000"/>
              </a:buClr>
              <a:buFont typeface="Arial" charset="0"/>
              <a:buChar char="•"/>
            </a:pPr>
            <a:r>
              <a:rPr lang="tr-TR" sz="2400">
                <a:solidFill>
                  <a:srgbClr val="00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Hatalı Geçme,</a:t>
            </a:r>
          </a:p>
          <a:p>
            <a:pPr lvl="1" algn="just">
              <a:buClr>
                <a:srgbClr val="FF0000"/>
              </a:buClr>
              <a:buFont typeface="Arial" charset="0"/>
              <a:buChar char="•"/>
            </a:pPr>
            <a:r>
              <a:rPr lang="tr-TR" sz="2400">
                <a:solidFill>
                  <a:srgbClr val="00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Yakın Takip gibi genel trafik kurallarını ihlal edenlerin tespit edilerek cezalandırılması şeklinde gerçekleştirilir.</a:t>
            </a:r>
            <a:endParaRPr lang="tr-TR" sz="2400">
              <a:latin typeface="Cambria" pitchFamily="18" charset="0"/>
            </a:endParaRPr>
          </a:p>
        </p:txBody>
      </p:sp>
      <p:pic>
        <p:nvPicPr>
          <p:cNvPr id="23556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063" y="1773238"/>
            <a:ext cx="3455987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12 Dikdörtgen"/>
          <p:cNvSpPr>
            <a:spLocks noChangeArrowheads="1"/>
          </p:cNvSpPr>
          <p:nvPr/>
        </p:nvSpPr>
        <p:spPr bwMode="auto">
          <a:xfrm>
            <a:off x="395288" y="2133600"/>
            <a:ext cx="5184775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Clr>
                <a:srgbClr val="FF0000"/>
              </a:buClr>
              <a:buFont typeface="Wingdings" pitchFamily="2" charset="2"/>
              <a:buChar char="Ø"/>
            </a:pPr>
            <a:r>
              <a:rPr lang="tr-TR" sz="2400">
                <a:solidFill>
                  <a:srgbClr val="00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kural ihlalleri nedeniyle kazaların veya trafik akım sorunlarının bulunduğu kesimlerde de uygulanmalıdır.</a:t>
            </a:r>
          </a:p>
        </p:txBody>
      </p:sp>
      <p:sp>
        <p:nvSpPr>
          <p:cNvPr id="10" name="9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200" i="1" dirty="0">
                <a:latin typeface="Cambria" pitchFamily="18" charset="0"/>
              </a:rPr>
              <a:t>	Trafik ve  Yol Güvenliği	             2. BÖLÜM   Trafik Denetim Şekilleri</a:t>
            </a:r>
          </a:p>
        </p:txBody>
      </p:sp>
      <p:sp>
        <p:nvSpPr>
          <p:cNvPr id="17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2FA7082C-7D45-449F-93D7-8A22411180EC}" type="slidenum">
              <a:rPr lang="tr-TR" sz="1050" b="1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47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23560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3888" y="-26988"/>
            <a:ext cx="865187" cy="96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24578" name="6 Metin kutusu"/>
          <p:cNvSpPr txBox="1">
            <a:spLocks noChangeArrowheads="1"/>
          </p:cNvSpPr>
          <p:nvPr/>
        </p:nvSpPr>
        <p:spPr bwMode="auto">
          <a:xfrm>
            <a:off x="1187450" y="201613"/>
            <a:ext cx="7272338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4000" b="1">
                <a:solidFill>
                  <a:schemeClr val="bg1"/>
                </a:solidFill>
                <a:latin typeface="Cambria" pitchFamily="18" charset="0"/>
              </a:rPr>
              <a:t>İHBARLI DENETİM</a:t>
            </a:r>
          </a:p>
        </p:txBody>
      </p:sp>
      <p:sp>
        <p:nvSpPr>
          <p:cNvPr id="24579" name="10 Dikdörtgen"/>
          <p:cNvSpPr>
            <a:spLocks noChangeArrowheads="1"/>
          </p:cNvSpPr>
          <p:nvPr/>
        </p:nvSpPr>
        <p:spPr bwMode="auto">
          <a:xfrm>
            <a:off x="468313" y="1989138"/>
            <a:ext cx="8351837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buClr>
                <a:srgbClr val="FF0000"/>
              </a:buClr>
              <a:buFont typeface="Wingdings" pitchFamily="2" charset="2"/>
              <a:buChar char="Ø"/>
            </a:pPr>
            <a:r>
              <a:rPr lang="tr-TR" sz="2400">
                <a:latin typeface="Cambria" pitchFamily="18" charset="0"/>
              </a:rPr>
              <a:t> </a:t>
            </a:r>
            <a:r>
              <a:rPr lang="tr-TR" sz="2400">
                <a:latin typeface="Cambria" pitchFamily="18" charset="0"/>
                <a:ea typeface="Calibri" pitchFamily="34" charset="0"/>
                <a:cs typeface="Times New Roman" pitchFamily="18" charset="0"/>
              </a:rPr>
              <a:t>Bildirme görevlisi, taşıtların plakalarını görebileceği bir noktada ve şekilde yerini alır. </a:t>
            </a:r>
          </a:p>
          <a:p>
            <a:pPr algn="just" eaLnBrk="0" hangingPunct="0">
              <a:buClr>
                <a:srgbClr val="FF0000"/>
              </a:buClr>
              <a:buFont typeface="Wingdings" pitchFamily="2" charset="2"/>
              <a:buChar char="Ø"/>
            </a:pPr>
            <a:endParaRPr lang="tr-TR" sz="2400"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algn="just" eaLnBrk="0" hangingPunct="0">
              <a:buClr>
                <a:srgbClr val="FF0000"/>
              </a:buClr>
              <a:buFont typeface="Wingdings" pitchFamily="2" charset="2"/>
              <a:buChar char="Ø"/>
            </a:pPr>
            <a:r>
              <a:rPr lang="tr-TR" sz="2400">
                <a:latin typeface="Cambria" pitchFamily="18" charset="0"/>
              </a:rPr>
              <a:t>Bildirme görevlisi ile çevirme ekibi arasında, hedef araçların dönüş yapabileceği ara yollar ile tesis vb. yerler bulunmamalıdır. </a:t>
            </a:r>
            <a:endParaRPr lang="tr-TR" sz="2400">
              <a:latin typeface="Cambria" pitchFamily="18" charset="0"/>
              <a:cs typeface="Calibri" pitchFamily="34" charset="0"/>
            </a:endParaRPr>
          </a:p>
          <a:p>
            <a:pPr algn="just" eaLnBrk="0" hangingPunct="0">
              <a:buClr>
                <a:srgbClr val="FF0000"/>
              </a:buClr>
            </a:pPr>
            <a:endParaRPr lang="tr-TR" sz="2400">
              <a:latin typeface="Cambria" pitchFamily="18" charset="0"/>
              <a:cs typeface="Calibri" pitchFamily="34" charset="0"/>
            </a:endParaRPr>
          </a:p>
          <a:p>
            <a:pPr algn="just" eaLnBrk="0" hangingPunct="0">
              <a:buClr>
                <a:srgbClr val="FF0000"/>
              </a:buClr>
              <a:buFont typeface="Wingdings" pitchFamily="2" charset="2"/>
              <a:buChar char="Ø"/>
            </a:pPr>
            <a:r>
              <a:rPr lang="tr-TR" sz="2400">
                <a:latin typeface="Cambria" pitchFamily="18" charset="0"/>
                <a:cs typeface="Calibri" pitchFamily="34" charset="0"/>
              </a:rPr>
              <a:t>Hedef aracı alan çevirme ekibi, bildirme görevlisine aracın alındığını bildirir. </a:t>
            </a:r>
            <a:endParaRPr lang="tr-TR" sz="2400">
              <a:latin typeface="Cambria" pitchFamily="18" charset="0"/>
            </a:endParaRPr>
          </a:p>
        </p:txBody>
      </p:sp>
      <p:sp>
        <p:nvSpPr>
          <p:cNvPr id="8" name="7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200" i="1" dirty="0">
                <a:latin typeface="Cambria" pitchFamily="18" charset="0"/>
              </a:rPr>
              <a:t>	Trafik ve  Yol Güvenliği	             2. BÖLÜM   Trafik Denetim Şekilleri</a:t>
            </a:r>
          </a:p>
        </p:txBody>
      </p:sp>
      <p:sp>
        <p:nvSpPr>
          <p:cNvPr id="10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0775F8C4-2F6E-4BB6-BC51-AD665B9420F8}" type="slidenum">
              <a:rPr lang="tr-TR" sz="1050" b="1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48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24582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3888" y="-26988"/>
            <a:ext cx="865187" cy="96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0" descr="http://www.haber2000.com/images/orjinal/3(110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9700" y="1196975"/>
            <a:ext cx="3865563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25603" name="6 Metin kutusu"/>
          <p:cNvSpPr txBox="1">
            <a:spLocks noChangeArrowheads="1"/>
          </p:cNvSpPr>
          <p:nvPr/>
        </p:nvSpPr>
        <p:spPr bwMode="auto">
          <a:xfrm>
            <a:off x="785813" y="-6350"/>
            <a:ext cx="75279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3200" b="1">
                <a:solidFill>
                  <a:schemeClr val="bg1"/>
                </a:solidFill>
                <a:latin typeface="Cambria" pitchFamily="18" charset="0"/>
              </a:rPr>
              <a:t>ELEKTRONİK SİSEMLERLE DENETİMLER</a:t>
            </a:r>
          </a:p>
        </p:txBody>
      </p:sp>
      <p:sp>
        <p:nvSpPr>
          <p:cNvPr id="25604" name="Rectangle 9"/>
          <p:cNvSpPr>
            <a:spLocks noChangeArrowheads="1"/>
          </p:cNvSpPr>
          <p:nvPr/>
        </p:nvSpPr>
        <p:spPr bwMode="auto">
          <a:xfrm>
            <a:off x="107950" y="1268413"/>
            <a:ext cx="5111750" cy="526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buClr>
                <a:srgbClr val="FF0000"/>
              </a:buClr>
              <a:buFont typeface="Wingdings" pitchFamily="2" charset="2"/>
              <a:buChar char="Ø"/>
            </a:pPr>
            <a:r>
              <a:rPr lang="tr-TR" sz="2400">
                <a:latin typeface="Cambria" pitchFamily="18" charset="0"/>
                <a:cs typeface="Calibri" pitchFamily="34" charset="0"/>
              </a:rPr>
              <a:t>Trafik ve yol güvenliğinin sağlanması bakımından daha çok hız ve kırmızı ışık ihlallerinin denetimlerinin yapıldığı ve </a:t>
            </a:r>
            <a:r>
              <a:rPr lang="tr-TR" sz="2400" b="1">
                <a:latin typeface="Cambria" pitchFamily="18" charset="0"/>
                <a:cs typeface="Calibri" pitchFamily="34" charset="0"/>
              </a:rPr>
              <a:t>caydırıcılık gücü</a:t>
            </a:r>
            <a:r>
              <a:rPr lang="tr-TR" sz="2400">
                <a:latin typeface="Cambria" pitchFamily="18" charset="0"/>
                <a:cs typeface="Calibri" pitchFamily="34" charset="0"/>
              </a:rPr>
              <a:t> çok olan bir yöntemdir.</a:t>
            </a:r>
          </a:p>
          <a:p>
            <a:pPr algn="just" eaLnBrk="0" hangingPunct="0">
              <a:buClr>
                <a:srgbClr val="FF0000"/>
              </a:buClr>
              <a:buFont typeface="Wingdings" pitchFamily="2" charset="2"/>
              <a:buChar char="Ø"/>
            </a:pPr>
            <a:endParaRPr lang="tr-TR" sz="2400">
              <a:latin typeface="Cambria" pitchFamily="18" charset="0"/>
              <a:cs typeface="Calibri" pitchFamily="34" charset="0"/>
            </a:endParaRPr>
          </a:p>
          <a:p>
            <a:pPr algn="just" eaLnBrk="0" hangingPunct="0">
              <a:buClr>
                <a:srgbClr val="FF0000"/>
              </a:buClr>
              <a:buFont typeface="Wingdings" pitchFamily="2" charset="2"/>
              <a:buChar char="Ø"/>
            </a:pPr>
            <a:r>
              <a:rPr lang="tr-TR" sz="2400">
                <a:latin typeface="Cambria" pitchFamily="18" charset="0"/>
                <a:cs typeface="Calibri" pitchFamily="34" charset="0"/>
              </a:rPr>
              <a:t>Teknik imkanları iyi olan sistemlerle yapılan elektronik denetimlere yapılan itirazların en az düzeyde olması ve İhlal görüntülerinin kayıt altına alınması, denetimlerin objektifliği açısından büyük avantaj sağlamaktadır.</a:t>
            </a:r>
          </a:p>
        </p:txBody>
      </p:sp>
      <p:sp>
        <p:nvSpPr>
          <p:cNvPr id="11" name="10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200" i="1" dirty="0">
                <a:latin typeface="Cambria" pitchFamily="18" charset="0"/>
              </a:rPr>
              <a:t>	Trafik ve  Yol Güvenliği	             2. BÖLÜM   Trafik Denetim Şekilleri</a:t>
            </a:r>
          </a:p>
        </p:txBody>
      </p:sp>
      <p:sp>
        <p:nvSpPr>
          <p:cNvPr id="12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C0B6885D-5BCC-41E6-955E-C2A8B2D4A2E3}" type="slidenum">
              <a:rPr lang="tr-TR" sz="1050" b="1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49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25607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3888" y="-26988"/>
            <a:ext cx="865187" cy="96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6166" name="6 Metin kutusu"/>
          <p:cNvSpPr txBox="1">
            <a:spLocks noChangeArrowheads="1"/>
          </p:cNvSpPr>
          <p:nvPr/>
        </p:nvSpPr>
        <p:spPr bwMode="auto">
          <a:xfrm>
            <a:off x="1187450" y="-26988"/>
            <a:ext cx="6804025" cy="1076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3200" b="1">
                <a:solidFill>
                  <a:schemeClr val="bg1"/>
                </a:solidFill>
                <a:latin typeface="Cambria" pitchFamily="18" charset="0"/>
              </a:rPr>
              <a:t>GÜVENLİ TRAFİK ORTAMI UNSURLARI</a:t>
            </a:r>
          </a:p>
        </p:txBody>
      </p:sp>
      <p:sp>
        <p:nvSpPr>
          <p:cNvPr id="10" name="9 Yuvarlatılmış Dikdörtgen"/>
          <p:cNvSpPr/>
          <p:nvPr/>
        </p:nvSpPr>
        <p:spPr>
          <a:xfrm>
            <a:off x="285720" y="1412776"/>
            <a:ext cx="8572560" cy="4032448"/>
          </a:xfrm>
          <a:prstGeom prst="roundRect">
            <a:avLst/>
          </a:prstGeom>
          <a:solidFill>
            <a:srgbClr val="ACFCA6">
              <a:alpha val="4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4400" b="1" dirty="0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Güvenli Trafik Ortamı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659563" y="1771650"/>
            <a:ext cx="180181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1400" b="1">
                <a:latin typeface="Cambria" pitchFamily="18" charset="0"/>
              </a:rPr>
              <a:t>EĞİTİM</a:t>
            </a:r>
          </a:p>
          <a:p>
            <a:pPr algn="ctr"/>
            <a:r>
              <a:rPr lang="tr-TR" sz="1400" b="1">
                <a:latin typeface="Cambria" pitchFamily="18" charset="0"/>
              </a:rPr>
              <a:t>HİZMETLERİ</a:t>
            </a:r>
          </a:p>
          <a:p>
            <a:pPr algn="ctr"/>
            <a:endParaRPr lang="tr-TR" sz="900" b="1">
              <a:latin typeface="Cambria" pitchFamily="18" charset="0"/>
            </a:endParaRPr>
          </a:p>
          <a:p>
            <a:pPr algn="ctr"/>
            <a:r>
              <a:rPr lang="tr-TR" sz="1400" b="1">
                <a:solidFill>
                  <a:srgbClr val="FF0000"/>
                </a:solidFill>
                <a:latin typeface="Cambria" pitchFamily="18" charset="0"/>
              </a:rPr>
              <a:t>(EDUCATION)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95288" y="3843338"/>
            <a:ext cx="18002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1400" b="1">
                <a:latin typeface="Cambria" pitchFamily="18" charset="0"/>
              </a:rPr>
              <a:t>DENETLEME</a:t>
            </a:r>
          </a:p>
          <a:p>
            <a:pPr algn="ctr"/>
            <a:r>
              <a:rPr lang="tr-TR" sz="1400" b="1">
                <a:latin typeface="Cambria" pitchFamily="18" charset="0"/>
              </a:rPr>
              <a:t>HİZMETLERİ</a:t>
            </a:r>
          </a:p>
          <a:p>
            <a:pPr algn="ctr"/>
            <a:endParaRPr lang="tr-TR" sz="700" b="1">
              <a:latin typeface="Cambria" pitchFamily="18" charset="0"/>
            </a:endParaRPr>
          </a:p>
          <a:p>
            <a:pPr algn="ctr"/>
            <a:r>
              <a:rPr lang="tr-TR" sz="1400" b="1">
                <a:solidFill>
                  <a:srgbClr val="FF0000"/>
                </a:solidFill>
                <a:latin typeface="Cambria" pitchFamily="18" charset="0"/>
              </a:rPr>
              <a:t>(ENFORCEMENT)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6300788" y="4130675"/>
            <a:ext cx="24479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1400" b="1">
                <a:latin typeface="Cambria" pitchFamily="18" charset="0"/>
              </a:rPr>
              <a:t>İLKYARDIM VE ACİL</a:t>
            </a:r>
          </a:p>
          <a:p>
            <a:pPr algn="ctr"/>
            <a:r>
              <a:rPr lang="tr-TR" sz="1400" b="1">
                <a:latin typeface="Cambria" pitchFamily="18" charset="0"/>
              </a:rPr>
              <a:t>MÜDAHALE</a:t>
            </a:r>
          </a:p>
          <a:p>
            <a:pPr algn="ctr"/>
            <a:r>
              <a:rPr lang="tr-TR" sz="1400" b="1">
                <a:latin typeface="Cambria" pitchFamily="18" charset="0"/>
              </a:rPr>
              <a:t>HİZMETLERİ </a:t>
            </a:r>
          </a:p>
          <a:p>
            <a:pPr algn="ctr"/>
            <a:endParaRPr lang="tr-TR" sz="800" b="1">
              <a:latin typeface="Cambria" pitchFamily="18" charset="0"/>
            </a:endParaRPr>
          </a:p>
          <a:p>
            <a:pPr algn="ctr"/>
            <a:r>
              <a:rPr lang="tr-TR" sz="1400" b="1">
                <a:solidFill>
                  <a:srgbClr val="FF0000"/>
                </a:solidFill>
                <a:latin typeface="Cambria" pitchFamily="18" charset="0"/>
              </a:rPr>
              <a:t>(EMERGENCY)</a:t>
            </a:r>
          </a:p>
        </p:txBody>
      </p:sp>
      <p:graphicFrame>
        <p:nvGraphicFramePr>
          <p:cNvPr id="14" name="Object 17"/>
          <p:cNvGraphicFramePr>
            <a:graphicFrameLocks noChangeAspect="1"/>
          </p:cNvGraphicFramePr>
          <p:nvPr/>
        </p:nvGraphicFramePr>
        <p:xfrm>
          <a:off x="4572000" y="1704975"/>
          <a:ext cx="2000250" cy="1435100"/>
        </p:xfrm>
        <a:graphic>
          <a:graphicData uri="http://schemas.openxmlformats.org/presentationml/2006/ole">
            <p:oleObj spid="_x0000_s6161" name="CorelDRAW" r:id="rId3" imgW="2494800" imgH="1968480" progId="">
              <p:embed/>
            </p:oleObj>
          </a:graphicData>
        </a:graphic>
      </p:graphicFrame>
      <p:graphicFrame>
        <p:nvGraphicFramePr>
          <p:cNvPr id="15" name="Object 18"/>
          <p:cNvGraphicFramePr>
            <a:graphicFrameLocks noChangeAspect="1"/>
          </p:cNvGraphicFramePr>
          <p:nvPr/>
        </p:nvGraphicFramePr>
        <p:xfrm>
          <a:off x="2224088" y="1673225"/>
          <a:ext cx="1987550" cy="1538288"/>
        </p:xfrm>
        <a:graphic>
          <a:graphicData uri="http://schemas.openxmlformats.org/presentationml/2006/ole">
            <p:oleObj spid="_x0000_s6162" name="CorelDRAW" r:id="rId4" imgW="2728800" imgH="2229840" progId="">
              <p:embed/>
            </p:oleObj>
          </a:graphicData>
        </a:graphic>
      </p:graphicFrame>
      <p:graphicFrame>
        <p:nvGraphicFramePr>
          <p:cNvPr id="16" name="Object 19"/>
          <p:cNvGraphicFramePr>
            <a:graphicFrameLocks noChangeAspect="1"/>
          </p:cNvGraphicFramePr>
          <p:nvPr/>
        </p:nvGraphicFramePr>
        <p:xfrm>
          <a:off x="2268538" y="3860800"/>
          <a:ext cx="1943100" cy="1374775"/>
        </p:xfrm>
        <a:graphic>
          <a:graphicData uri="http://schemas.openxmlformats.org/presentationml/2006/ole">
            <p:oleObj spid="_x0000_s6163" name="CorelDRAW" r:id="rId5" imgW="2476800" imgH="2178720" progId="">
              <p:embed/>
            </p:oleObj>
          </a:graphicData>
        </a:graphic>
      </p:graphicFrame>
      <p:graphicFrame>
        <p:nvGraphicFramePr>
          <p:cNvPr id="17" name="Object 20"/>
          <p:cNvGraphicFramePr>
            <a:graphicFrameLocks noChangeAspect="1"/>
          </p:cNvGraphicFramePr>
          <p:nvPr/>
        </p:nvGraphicFramePr>
        <p:xfrm>
          <a:off x="4427538" y="3787775"/>
          <a:ext cx="2089150" cy="1512888"/>
        </p:xfrm>
        <a:graphic>
          <a:graphicData uri="http://schemas.openxmlformats.org/presentationml/2006/ole">
            <p:oleObj spid="_x0000_s6164" name="CorelDRAW" r:id="rId6" imgW="2765520" imgH="2440440" progId="">
              <p:embed/>
            </p:oleObj>
          </a:graphicData>
        </a:graphic>
      </p:graphicFrame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377825" y="1881188"/>
            <a:ext cx="1817688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tr-TR" sz="1400" b="1">
                <a:latin typeface="Cambria" pitchFamily="18" charset="0"/>
                <a:ea typeface="Calibri" pitchFamily="34" charset="0"/>
                <a:cs typeface="Times New Roman" pitchFamily="18" charset="0"/>
              </a:rPr>
              <a:t>ALT YAPI VE MÜHENDİSLİK HİZMETLERİ </a:t>
            </a:r>
          </a:p>
          <a:p>
            <a:pPr algn="ctr" eaLnBrk="0" hangingPunct="0"/>
            <a:endParaRPr lang="tr-TR" sz="700" b="1">
              <a:solidFill>
                <a:srgbClr val="FF0000"/>
              </a:solidFill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algn="ctr" eaLnBrk="0" hangingPunct="0"/>
            <a:r>
              <a:rPr lang="tr-TR" sz="1400" b="1">
                <a:solidFill>
                  <a:srgbClr val="FF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(ENGINEERING</a:t>
            </a:r>
            <a:r>
              <a:rPr lang="tr-TR" sz="1400">
                <a:solidFill>
                  <a:srgbClr val="FF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)</a:t>
            </a:r>
          </a:p>
        </p:txBody>
      </p:sp>
      <p:sp>
        <p:nvSpPr>
          <p:cNvPr id="19" name="18 Dikdörtgen"/>
          <p:cNvSpPr>
            <a:spLocks noChangeArrowheads="1"/>
          </p:cNvSpPr>
          <p:nvPr/>
        </p:nvSpPr>
        <p:spPr bwMode="auto">
          <a:xfrm>
            <a:off x="250825" y="5581650"/>
            <a:ext cx="871378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Clr>
                <a:srgbClr val="FF0000"/>
              </a:buClr>
              <a:buFont typeface="Wingdings" pitchFamily="2" charset="2"/>
              <a:buChar char="Ø"/>
            </a:pPr>
            <a:r>
              <a:rPr lang="tr-TR" sz="2000">
                <a:latin typeface="Cambria" pitchFamily="18" charset="0"/>
              </a:rPr>
              <a:t> Karayollarında trafik güvenliğinin sağlanması, dört ana hizmet faaliyetinin birbirleri ile ahenkli bir şekilde sürdürülmesi ile mümkündür. Bu durum, trafik literatüründe </a:t>
            </a:r>
            <a:r>
              <a:rPr lang="tr-TR" sz="2000" b="1">
                <a:latin typeface="Cambria" pitchFamily="18" charset="0"/>
              </a:rPr>
              <a:t>“4-E faktörleri”</a:t>
            </a:r>
            <a:r>
              <a:rPr lang="tr-TR" sz="2000">
                <a:latin typeface="Cambria" pitchFamily="18" charset="0"/>
              </a:rPr>
              <a:t> olarak da adlandırılır.</a:t>
            </a:r>
          </a:p>
        </p:txBody>
      </p:sp>
      <p:sp>
        <p:nvSpPr>
          <p:cNvPr id="20" name="19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200" i="1" dirty="0">
                <a:latin typeface="Cambria" pitchFamily="18" charset="0"/>
              </a:rPr>
              <a:t>	Trafik ve  Yol Güvenliği	             1. BÖLÜM   Trafikle İlgili Genel Tanımlar</a:t>
            </a:r>
          </a:p>
        </p:txBody>
      </p:sp>
      <p:sp>
        <p:nvSpPr>
          <p:cNvPr id="21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44347E12-120A-4AAD-BF9D-D926DEFBA740}" type="slidenum">
              <a:rPr lang="tr-TR" sz="1050" b="1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5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6175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72450" y="-26988"/>
            <a:ext cx="936625" cy="104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8" grpId="0"/>
      <p:bldP spid="1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557338"/>
            <a:ext cx="8642350" cy="496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26627" name="6 Metin kutusu"/>
          <p:cNvSpPr txBox="1">
            <a:spLocks noChangeArrowheads="1"/>
          </p:cNvSpPr>
          <p:nvPr/>
        </p:nvSpPr>
        <p:spPr bwMode="auto">
          <a:xfrm>
            <a:off x="539750" y="188913"/>
            <a:ext cx="72723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3600" b="1">
                <a:solidFill>
                  <a:schemeClr val="bg1"/>
                </a:solidFill>
                <a:latin typeface="Cambria" pitchFamily="18" charset="0"/>
              </a:rPr>
              <a:t>KIBRIS ANKET SONUÇLARI</a:t>
            </a:r>
          </a:p>
        </p:txBody>
      </p:sp>
      <p:sp>
        <p:nvSpPr>
          <p:cNvPr id="9" name="8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200" i="1" dirty="0">
                <a:latin typeface="Cambria" pitchFamily="18" charset="0"/>
              </a:rPr>
              <a:t>	Trafik ve  Yol Güvenliği	             2. BÖLÜM   Trafik Denetim Şekilleri</a:t>
            </a:r>
          </a:p>
        </p:txBody>
      </p:sp>
      <p:sp>
        <p:nvSpPr>
          <p:cNvPr id="10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1A55EC29-7BA8-45BE-AE43-2D6AAC03779F}" type="slidenum">
              <a:rPr lang="tr-TR" sz="1050" b="1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50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26630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3888" y="-26988"/>
            <a:ext cx="865187" cy="96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9" name="8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200" i="1" dirty="0">
                <a:latin typeface="Cambria" pitchFamily="18" charset="0"/>
              </a:rPr>
              <a:t>	Trafik ve  Yol Güvenliği	             2. BÖLÜM   Trafik Denetim Şekilleri</a:t>
            </a:r>
          </a:p>
        </p:txBody>
      </p:sp>
      <p:sp>
        <p:nvSpPr>
          <p:cNvPr id="10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D6DCFE31-F0EF-4FD9-BBE7-9C3977391957}" type="slidenum">
              <a:rPr lang="tr-TR" sz="1050" b="1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51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27652" name="6 Metin kutusu"/>
          <p:cNvSpPr txBox="1">
            <a:spLocks noChangeArrowheads="1"/>
          </p:cNvSpPr>
          <p:nvPr/>
        </p:nvSpPr>
        <p:spPr bwMode="auto">
          <a:xfrm>
            <a:off x="26988" y="-25400"/>
            <a:ext cx="7858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3200">
                <a:solidFill>
                  <a:schemeClr val="bg1"/>
                </a:solidFill>
                <a:latin typeface="Cambria" pitchFamily="18" charset="0"/>
              </a:rPr>
              <a:t>İşletme Hızı Düşük Olan Bölünmüş Yollarda Trafik Kontrolü</a:t>
            </a:r>
          </a:p>
        </p:txBody>
      </p:sp>
      <p:pic>
        <p:nvPicPr>
          <p:cNvPr id="27653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3888" y="-26988"/>
            <a:ext cx="865187" cy="96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2" descr="C:\Users\experr\Desktop\egitim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1916113"/>
            <a:ext cx="8915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9" name="8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200" i="1" dirty="0">
                <a:latin typeface="Cambria" pitchFamily="18" charset="0"/>
              </a:rPr>
              <a:t>	Trafik ve  Yol Güvenliği	             2. BÖLÜM   Trafik Denetim Şekilleri</a:t>
            </a:r>
          </a:p>
        </p:txBody>
      </p:sp>
      <p:sp>
        <p:nvSpPr>
          <p:cNvPr id="10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8101BCC0-007D-499F-8896-229DF488F553}" type="slidenum">
              <a:rPr lang="tr-TR" sz="1050" b="1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52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28676" name="6 Metin kutusu"/>
          <p:cNvSpPr txBox="1">
            <a:spLocks noChangeArrowheads="1"/>
          </p:cNvSpPr>
          <p:nvPr/>
        </p:nvSpPr>
        <p:spPr bwMode="auto">
          <a:xfrm>
            <a:off x="34925" y="-71438"/>
            <a:ext cx="7858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3200">
                <a:solidFill>
                  <a:schemeClr val="bg1"/>
                </a:solidFill>
                <a:latin typeface="Cambria" pitchFamily="18" charset="0"/>
              </a:rPr>
              <a:t>İşletme Hızı Yüksek Olan Bölünmüş Yollarda Trafik Kontrolü</a:t>
            </a:r>
          </a:p>
        </p:txBody>
      </p:sp>
      <p:pic>
        <p:nvPicPr>
          <p:cNvPr id="28677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3888" y="-26988"/>
            <a:ext cx="865187" cy="96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1" descr="C:\Users\experr\Desktop\egitim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" y="1916113"/>
            <a:ext cx="8915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9" name="8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200" i="1" dirty="0">
                <a:latin typeface="Cambria" pitchFamily="18" charset="0"/>
              </a:rPr>
              <a:t>	Trafik ve  Yol Güvenliği	             2. BÖLÜM   Trafik Denetim Şekilleri</a:t>
            </a:r>
          </a:p>
        </p:txBody>
      </p:sp>
      <p:sp>
        <p:nvSpPr>
          <p:cNvPr id="10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0A086D77-510B-4E21-B296-DBB98863D31D}" type="slidenum">
              <a:rPr lang="tr-TR" sz="1050" b="1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53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29700" name="6 Metin kutusu"/>
          <p:cNvSpPr txBox="1">
            <a:spLocks noChangeArrowheads="1"/>
          </p:cNvSpPr>
          <p:nvPr/>
        </p:nvSpPr>
        <p:spPr bwMode="auto">
          <a:xfrm>
            <a:off x="500063" y="4763"/>
            <a:ext cx="821531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3800"/>
              </a:lnSpc>
            </a:pPr>
            <a:r>
              <a:rPr lang="tr-TR" sz="3600" b="1">
                <a:solidFill>
                  <a:schemeClr val="bg1"/>
                </a:solidFill>
                <a:latin typeface="Cambria" pitchFamily="18" charset="0"/>
              </a:rPr>
              <a:t>Trafik Polisinin</a:t>
            </a:r>
          </a:p>
          <a:p>
            <a:pPr algn="ctr">
              <a:lnSpc>
                <a:spcPts val="3800"/>
              </a:lnSpc>
            </a:pPr>
            <a:r>
              <a:rPr lang="tr-TR" sz="3600" b="1">
                <a:solidFill>
                  <a:schemeClr val="bg1"/>
                </a:solidFill>
                <a:latin typeface="Cambria" pitchFamily="18" charset="0"/>
              </a:rPr>
              <a:t> Trafiği Yönetme Hareketleri</a:t>
            </a:r>
          </a:p>
        </p:txBody>
      </p:sp>
      <p:pic>
        <p:nvPicPr>
          <p:cNvPr id="29701" name="Picture 4" descr="ek-6-2"/>
          <p:cNvPicPr>
            <a:picLocks noChangeAspect="1" noChangeArrowheads="1"/>
          </p:cNvPicPr>
          <p:nvPr/>
        </p:nvPicPr>
        <p:blipFill>
          <a:blip r:embed="rId2" cstate="print"/>
          <a:srcRect l="37343" t="18192" r="37697" b="10410"/>
          <a:stretch>
            <a:fillRect/>
          </a:stretch>
        </p:blipFill>
        <p:spPr bwMode="auto">
          <a:xfrm>
            <a:off x="214313" y="1928813"/>
            <a:ext cx="2143125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3" descr="ek-6-1"/>
          <p:cNvPicPr>
            <a:picLocks noChangeAspect="1" noChangeArrowheads="1"/>
          </p:cNvPicPr>
          <p:nvPr/>
        </p:nvPicPr>
        <p:blipFill>
          <a:blip r:embed="rId3" cstate="print"/>
          <a:srcRect l="38565" t="19044" r="34927" b="8855"/>
          <a:stretch>
            <a:fillRect/>
          </a:stretch>
        </p:blipFill>
        <p:spPr bwMode="auto">
          <a:xfrm>
            <a:off x="6357938" y="2000250"/>
            <a:ext cx="2268537" cy="421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3" name="10 Metin kutusu"/>
          <p:cNvSpPr txBox="1">
            <a:spLocks noChangeArrowheads="1"/>
          </p:cNvSpPr>
          <p:nvPr/>
        </p:nvSpPr>
        <p:spPr bwMode="auto">
          <a:xfrm>
            <a:off x="2357438" y="4286250"/>
            <a:ext cx="428625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2800" b="1">
                <a:latin typeface="Cambria" pitchFamily="18" charset="0"/>
              </a:rPr>
              <a:t>Sağa ve Sola</a:t>
            </a:r>
          </a:p>
          <a:p>
            <a:pPr algn="ctr"/>
            <a:r>
              <a:rPr lang="tr-TR" sz="2800">
                <a:latin typeface="Cambria" pitchFamily="18" charset="0"/>
              </a:rPr>
              <a:t>Araç durdurma hareketleri </a:t>
            </a:r>
          </a:p>
        </p:txBody>
      </p:sp>
      <p:pic>
        <p:nvPicPr>
          <p:cNvPr id="29704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43888" y="-26988"/>
            <a:ext cx="865187" cy="96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9" name="8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200" i="1" dirty="0">
                <a:latin typeface="Cambria" pitchFamily="18" charset="0"/>
              </a:rPr>
              <a:t>	Trafik ve  Yol Güvenliği	             2. BÖLÜM   Trafik Denetim Şekilleri</a:t>
            </a:r>
          </a:p>
        </p:txBody>
      </p:sp>
      <p:sp>
        <p:nvSpPr>
          <p:cNvPr id="10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FFD91AEB-F02E-4731-9462-F71EF4C58017}" type="slidenum">
              <a:rPr lang="tr-TR" sz="1050" b="1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54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30724" name="Picture 2" descr="ek-19-3A"/>
          <p:cNvPicPr>
            <a:picLocks noChangeAspect="1" noChangeArrowheads="1"/>
          </p:cNvPicPr>
          <p:nvPr/>
        </p:nvPicPr>
        <p:blipFill>
          <a:blip r:embed="rId2" cstate="print"/>
          <a:srcRect l="36075" t="21326" r="39534" b="8974"/>
          <a:stretch>
            <a:fillRect/>
          </a:stretch>
        </p:blipFill>
        <p:spPr bwMode="auto">
          <a:xfrm>
            <a:off x="6600825" y="2060575"/>
            <a:ext cx="2471738" cy="407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2" descr="ek-19-3B"/>
          <p:cNvPicPr>
            <a:picLocks noChangeAspect="1" noChangeArrowheads="1"/>
          </p:cNvPicPr>
          <p:nvPr/>
        </p:nvPicPr>
        <p:blipFill>
          <a:blip r:embed="rId3" cstate="print"/>
          <a:srcRect l="39157" t="20694" r="36642" b="9200"/>
          <a:stretch>
            <a:fillRect/>
          </a:stretch>
        </p:blipFill>
        <p:spPr bwMode="auto">
          <a:xfrm>
            <a:off x="0" y="2060575"/>
            <a:ext cx="2357438" cy="407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6 Metin kutusu"/>
          <p:cNvSpPr txBox="1">
            <a:spLocks noChangeArrowheads="1"/>
          </p:cNvSpPr>
          <p:nvPr/>
        </p:nvSpPr>
        <p:spPr bwMode="auto">
          <a:xfrm>
            <a:off x="500063" y="4763"/>
            <a:ext cx="821531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3800"/>
              </a:lnSpc>
            </a:pPr>
            <a:r>
              <a:rPr lang="tr-TR" sz="3600" b="1">
                <a:solidFill>
                  <a:schemeClr val="bg1"/>
                </a:solidFill>
                <a:latin typeface="Cambria" pitchFamily="18" charset="0"/>
              </a:rPr>
              <a:t>Trafik Polisinin</a:t>
            </a:r>
          </a:p>
          <a:p>
            <a:pPr algn="ctr">
              <a:lnSpc>
                <a:spcPts val="3800"/>
              </a:lnSpc>
            </a:pPr>
            <a:r>
              <a:rPr lang="tr-TR" sz="3600" b="1">
                <a:solidFill>
                  <a:schemeClr val="bg1"/>
                </a:solidFill>
                <a:latin typeface="Cambria" pitchFamily="18" charset="0"/>
              </a:rPr>
              <a:t> Trafiği Yönetme Hareketleri</a:t>
            </a:r>
          </a:p>
        </p:txBody>
      </p:sp>
      <p:sp>
        <p:nvSpPr>
          <p:cNvPr id="30727" name="10 Dikdörtgen"/>
          <p:cNvSpPr>
            <a:spLocks noChangeArrowheads="1"/>
          </p:cNvSpPr>
          <p:nvPr/>
        </p:nvSpPr>
        <p:spPr bwMode="auto">
          <a:xfrm>
            <a:off x="1643063" y="3484563"/>
            <a:ext cx="5857875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tr-TR" sz="2800" b="1">
                <a:solidFill>
                  <a:srgbClr val="000000"/>
                </a:solidFill>
                <a:latin typeface="Cambria" pitchFamily="18" charset="0"/>
              </a:rPr>
              <a:t>Trafiği Hızlandırma Hareketi;</a:t>
            </a:r>
          </a:p>
          <a:p>
            <a:pPr algn="just"/>
            <a:r>
              <a:rPr lang="tr-TR" sz="2800">
                <a:solidFill>
                  <a:srgbClr val="000000"/>
                </a:solidFill>
                <a:latin typeface="Cambria" pitchFamily="18" charset="0"/>
              </a:rPr>
              <a:t>Bu işaretin seri yapılması o yönde akan trafiğin hızlanması talimatını içerir.</a:t>
            </a:r>
            <a:endParaRPr lang="tr-TR" sz="1100">
              <a:latin typeface="Cambria" pitchFamily="18" charset="0"/>
            </a:endParaRPr>
          </a:p>
        </p:txBody>
      </p:sp>
      <p:pic>
        <p:nvPicPr>
          <p:cNvPr id="30728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43888" y="-26988"/>
            <a:ext cx="865187" cy="96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9" name="8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200" i="1" dirty="0">
                <a:latin typeface="Cambria" pitchFamily="18" charset="0"/>
              </a:rPr>
              <a:t>	Trafik ve  Yol Güvenliği	             2. BÖLÜM   Trafik Denetim Şekilleri</a:t>
            </a:r>
          </a:p>
        </p:txBody>
      </p:sp>
      <p:sp>
        <p:nvSpPr>
          <p:cNvPr id="10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1293F49C-95C1-407B-A64A-34AC9E4485E9}" type="slidenum">
              <a:rPr lang="tr-TR" sz="1050" b="1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55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31748" name="6 Metin kutusu"/>
          <p:cNvSpPr txBox="1">
            <a:spLocks noChangeArrowheads="1"/>
          </p:cNvSpPr>
          <p:nvPr/>
        </p:nvSpPr>
        <p:spPr bwMode="auto">
          <a:xfrm>
            <a:off x="500063" y="4763"/>
            <a:ext cx="821531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3800"/>
              </a:lnSpc>
            </a:pPr>
            <a:r>
              <a:rPr lang="tr-TR" sz="3600" b="1">
                <a:solidFill>
                  <a:schemeClr val="bg1"/>
                </a:solidFill>
                <a:latin typeface="Cambria" pitchFamily="18" charset="0"/>
              </a:rPr>
              <a:t>Trafik Polisinin</a:t>
            </a:r>
          </a:p>
          <a:p>
            <a:pPr algn="ctr">
              <a:lnSpc>
                <a:spcPts val="3800"/>
              </a:lnSpc>
            </a:pPr>
            <a:r>
              <a:rPr lang="tr-TR" sz="3600" b="1">
                <a:solidFill>
                  <a:schemeClr val="bg1"/>
                </a:solidFill>
                <a:latin typeface="Cambria" pitchFamily="18" charset="0"/>
              </a:rPr>
              <a:t> Trafiği Yönetme Hareketleri</a:t>
            </a:r>
          </a:p>
        </p:txBody>
      </p:sp>
      <p:pic>
        <p:nvPicPr>
          <p:cNvPr id="31749" name="Picture 3" descr="ek-20-4B"/>
          <p:cNvPicPr>
            <a:picLocks noChangeAspect="1" noChangeArrowheads="1"/>
          </p:cNvPicPr>
          <p:nvPr/>
        </p:nvPicPr>
        <p:blipFill>
          <a:blip r:embed="rId2" cstate="print"/>
          <a:srcRect l="38380" t="21326" r="30234" b="10152"/>
          <a:stretch>
            <a:fillRect/>
          </a:stretch>
        </p:blipFill>
        <p:spPr bwMode="auto">
          <a:xfrm>
            <a:off x="0" y="1916113"/>
            <a:ext cx="2857500" cy="404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2" descr="ek-20-4A"/>
          <p:cNvPicPr>
            <a:picLocks noChangeAspect="1" noChangeArrowheads="1"/>
          </p:cNvPicPr>
          <p:nvPr/>
        </p:nvPicPr>
        <p:blipFill>
          <a:blip r:embed="rId3" cstate="print"/>
          <a:srcRect l="30260" t="21326" r="39534" b="10229"/>
          <a:stretch>
            <a:fillRect/>
          </a:stretch>
        </p:blipFill>
        <p:spPr bwMode="auto">
          <a:xfrm>
            <a:off x="6319838" y="1773238"/>
            <a:ext cx="2752725" cy="408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1" name="10 Dikdörtgen"/>
          <p:cNvSpPr>
            <a:spLocks noChangeArrowheads="1"/>
          </p:cNvSpPr>
          <p:nvPr/>
        </p:nvSpPr>
        <p:spPr bwMode="auto">
          <a:xfrm>
            <a:off x="1928813" y="3789363"/>
            <a:ext cx="57150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tr-TR" sz="2800" b="1">
                <a:solidFill>
                  <a:srgbClr val="000000"/>
                </a:solidFill>
                <a:latin typeface="Cambria" pitchFamily="18" charset="0"/>
              </a:rPr>
              <a:t>Trafiği Yavaşlatma Hareketi;</a:t>
            </a:r>
          </a:p>
          <a:p>
            <a:pPr algn="just">
              <a:spcBef>
                <a:spcPct val="50000"/>
              </a:spcBef>
            </a:pPr>
            <a:r>
              <a:rPr lang="tr-TR" sz="2800">
                <a:solidFill>
                  <a:srgbClr val="000000"/>
                </a:solidFill>
                <a:latin typeface="Cambria" pitchFamily="18" charset="0"/>
              </a:rPr>
              <a:t>Bu işaretin seri yapılması o yönde akan trafiğin yavaşlaması talimatını içerir.</a:t>
            </a:r>
            <a:endParaRPr lang="tr-TR" sz="2400">
              <a:solidFill>
                <a:srgbClr val="000000"/>
              </a:solidFill>
              <a:latin typeface="Cambria" pitchFamily="18" charset="0"/>
            </a:endParaRPr>
          </a:p>
        </p:txBody>
      </p:sp>
      <p:pic>
        <p:nvPicPr>
          <p:cNvPr id="31752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43888" y="-26988"/>
            <a:ext cx="865187" cy="96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9" name="8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200" i="1" dirty="0">
                <a:latin typeface="Cambria" pitchFamily="18" charset="0"/>
              </a:rPr>
              <a:t>	Trafik ve  Yol Güvenliği	             2. BÖLÜM   Trafik Denetim Şekilleri</a:t>
            </a:r>
          </a:p>
        </p:txBody>
      </p:sp>
      <p:sp>
        <p:nvSpPr>
          <p:cNvPr id="10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56B12921-0F69-455C-A212-C5494BAE75F1}" type="slidenum">
              <a:rPr lang="tr-TR" sz="1050" b="1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56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32772" name="6 Metin kutusu"/>
          <p:cNvSpPr txBox="1">
            <a:spLocks noChangeArrowheads="1"/>
          </p:cNvSpPr>
          <p:nvPr/>
        </p:nvSpPr>
        <p:spPr bwMode="auto">
          <a:xfrm>
            <a:off x="500063" y="4763"/>
            <a:ext cx="821531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3800"/>
              </a:lnSpc>
            </a:pPr>
            <a:r>
              <a:rPr lang="tr-TR" sz="3600" b="1">
                <a:solidFill>
                  <a:schemeClr val="bg1"/>
                </a:solidFill>
                <a:latin typeface="Cambria" pitchFamily="18" charset="0"/>
              </a:rPr>
              <a:t>Trafik Polisinin</a:t>
            </a:r>
          </a:p>
          <a:p>
            <a:pPr algn="ctr">
              <a:lnSpc>
                <a:spcPts val="3800"/>
              </a:lnSpc>
            </a:pPr>
            <a:r>
              <a:rPr lang="tr-TR" sz="3600" b="1">
                <a:solidFill>
                  <a:schemeClr val="bg1"/>
                </a:solidFill>
                <a:latin typeface="Cambria" pitchFamily="18" charset="0"/>
              </a:rPr>
              <a:t> Trafiği Yönetme Hareketleri</a:t>
            </a:r>
          </a:p>
        </p:txBody>
      </p:sp>
      <p:pic>
        <p:nvPicPr>
          <p:cNvPr id="32773" name="Picture 4" descr="ek-24-8"/>
          <p:cNvPicPr>
            <a:picLocks noChangeAspect="1" noChangeArrowheads="1"/>
          </p:cNvPicPr>
          <p:nvPr/>
        </p:nvPicPr>
        <p:blipFill>
          <a:blip r:embed="rId2" cstate="print"/>
          <a:srcRect l="30258" t="21326" r="37202" b="10185"/>
          <a:stretch>
            <a:fillRect/>
          </a:stretch>
        </p:blipFill>
        <p:spPr bwMode="auto">
          <a:xfrm>
            <a:off x="6300788" y="1782763"/>
            <a:ext cx="2782887" cy="392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5" descr="ek-24-9"/>
          <p:cNvPicPr>
            <a:picLocks noChangeAspect="1" noChangeArrowheads="1"/>
          </p:cNvPicPr>
          <p:nvPr/>
        </p:nvPicPr>
        <p:blipFill>
          <a:blip r:embed="rId3" cstate="print"/>
          <a:srcRect l="36186" t="21326" r="30421" b="10652"/>
          <a:stretch>
            <a:fillRect/>
          </a:stretch>
        </p:blipFill>
        <p:spPr bwMode="auto">
          <a:xfrm>
            <a:off x="0" y="1557338"/>
            <a:ext cx="2916238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5" name="11 Dikdörtgen"/>
          <p:cNvSpPr>
            <a:spLocks noChangeArrowheads="1"/>
          </p:cNvSpPr>
          <p:nvPr/>
        </p:nvSpPr>
        <p:spPr bwMode="auto">
          <a:xfrm>
            <a:off x="1928813" y="2568575"/>
            <a:ext cx="5572125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tr-TR" sz="2400" b="1">
                <a:latin typeface="Cambria" pitchFamily="18" charset="0"/>
                <a:ea typeface="Calibri" pitchFamily="34" charset="0"/>
                <a:cs typeface="Times New Roman" pitchFamily="18" charset="0"/>
              </a:rPr>
              <a:t>Yön Tayini Hareketleri;</a:t>
            </a:r>
          </a:p>
          <a:p>
            <a:pPr algn="just" eaLnBrk="0" hangingPunct="0"/>
            <a:r>
              <a:rPr lang="tr-TR" sz="2400">
                <a:solidFill>
                  <a:srgbClr val="00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sağ veya sol kol duruma göre dirsekten kırılacak ve diğer kol dik olarak yönlendirilmek istenen yönü gösterecektir. Avuç içleri yere paralel ve parmakla bitişik şekilde uzatılacaktır.</a:t>
            </a:r>
            <a:r>
              <a:rPr lang="tr-TR" sz="2400">
                <a:latin typeface="Cambria" pitchFamily="18" charset="0"/>
                <a:ea typeface="Calibri" pitchFamily="34" charset="0"/>
                <a:cs typeface="Times New Roman" pitchFamily="18" charset="0"/>
              </a:rPr>
              <a:t> Yönlendirme yapılırken Devlet büyüklerine ve teşkilat mensuplarına selam vermez.</a:t>
            </a:r>
            <a:endParaRPr lang="tr-TR" sz="2400">
              <a:solidFill>
                <a:srgbClr val="000000"/>
              </a:solidFill>
              <a:latin typeface="Cambria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2776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43888" y="-26988"/>
            <a:ext cx="865187" cy="96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9" name="8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200" i="1" dirty="0">
                <a:latin typeface="Cambria" pitchFamily="18" charset="0"/>
              </a:rPr>
              <a:t>	Trafik ve  Yol Güvenliği	             2. BÖLÜM   Trafik Denetim Şekilleri</a:t>
            </a:r>
          </a:p>
        </p:txBody>
      </p:sp>
      <p:sp>
        <p:nvSpPr>
          <p:cNvPr id="10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76D9D6CC-E0A5-4FC9-93B7-032A40C7D1DB}" type="slidenum">
              <a:rPr lang="tr-TR" sz="1050" b="1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57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33796" name="6 Metin kutusu"/>
          <p:cNvSpPr txBox="1">
            <a:spLocks noChangeArrowheads="1"/>
          </p:cNvSpPr>
          <p:nvPr/>
        </p:nvSpPr>
        <p:spPr bwMode="auto">
          <a:xfrm>
            <a:off x="500063" y="4763"/>
            <a:ext cx="821531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3800"/>
              </a:lnSpc>
            </a:pPr>
            <a:r>
              <a:rPr lang="tr-TR" sz="3600" b="1">
                <a:solidFill>
                  <a:schemeClr val="bg1"/>
                </a:solidFill>
                <a:latin typeface="Cambria" pitchFamily="18" charset="0"/>
              </a:rPr>
              <a:t>Trafik Polisinin</a:t>
            </a:r>
          </a:p>
          <a:p>
            <a:pPr algn="ctr">
              <a:lnSpc>
                <a:spcPts val="3800"/>
              </a:lnSpc>
            </a:pPr>
            <a:r>
              <a:rPr lang="tr-TR" sz="3600" b="1">
                <a:solidFill>
                  <a:schemeClr val="bg1"/>
                </a:solidFill>
                <a:latin typeface="Cambria" pitchFamily="18" charset="0"/>
              </a:rPr>
              <a:t> Trafiği Yönetme Hareketleri</a:t>
            </a:r>
          </a:p>
        </p:txBody>
      </p:sp>
      <p:pic>
        <p:nvPicPr>
          <p:cNvPr id="33797" name="6 Resim" descr="C:\Documents and Settings\mehmetyuce\Desktop\OOOO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28813"/>
            <a:ext cx="9144000" cy="464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3888" y="-26988"/>
            <a:ext cx="865187" cy="96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Dikdörtgen"/>
          <p:cNvSpPr/>
          <p:nvPr/>
        </p:nvSpPr>
        <p:spPr>
          <a:xfrm>
            <a:off x="0" y="-27384"/>
            <a:ext cx="9144000" cy="1656000"/>
          </a:xfrm>
          <a:prstGeom prst="rect">
            <a:avLst/>
          </a:prstGeom>
          <a:solidFill>
            <a:srgbClr val="000099"/>
          </a:solidFill>
          <a:ln>
            <a:noFill/>
          </a:ln>
          <a:effectLst>
            <a:reflection blurRad="6350" stA="50000" endA="300" endPos="90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27000" h="146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4818" name="Picture 3" descr="C:\Users\Administrator\Desktop\Resim3.jpg"/>
          <p:cNvPicPr>
            <a:picLocks noChangeAspect="1" noChangeArrowheads="1"/>
          </p:cNvPicPr>
          <p:nvPr/>
        </p:nvPicPr>
        <p:blipFill>
          <a:blip r:embed="rId2" cstate="print"/>
          <a:srcRect t="6871"/>
          <a:stretch>
            <a:fillRect/>
          </a:stretch>
        </p:blipFill>
        <p:spPr bwMode="auto">
          <a:xfrm>
            <a:off x="0" y="3805238"/>
            <a:ext cx="9144000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Yuvarlatılmış Dikdörtgen"/>
          <p:cNvSpPr/>
          <p:nvPr/>
        </p:nvSpPr>
        <p:spPr bwMode="auto">
          <a:xfrm>
            <a:off x="179512" y="2276872"/>
            <a:ext cx="2520280" cy="2448272"/>
          </a:xfrm>
          <a:prstGeom prst="roundRect">
            <a:avLst/>
          </a:prstGeom>
          <a:solidFill>
            <a:srgbClr val="C00000">
              <a:alpha val="84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4800" dirty="0">
                <a:latin typeface="Cambria" pitchFamily="18" charset="0"/>
              </a:rPr>
              <a:t>3.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4800" dirty="0">
                <a:latin typeface="Cambria" pitchFamily="18" charset="0"/>
              </a:rPr>
              <a:t>BÖLÜM</a:t>
            </a:r>
          </a:p>
        </p:txBody>
      </p:sp>
      <p:sp>
        <p:nvSpPr>
          <p:cNvPr id="7" name="20 Dikdörtgen"/>
          <p:cNvSpPr>
            <a:spLocks noChangeArrowheads="1"/>
          </p:cNvSpPr>
          <p:nvPr/>
        </p:nvSpPr>
        <p:spPr bwMode="auto">
          <a:xfrm>
            <a:off x="2786063" y="2498725"/>
            <a:ext cx="6107112" cy="19383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 algn="just">
              <a:buClr>
                <a:srgbClr val="FFFF00"/>
              </a:buClr>
              <a:buFont typeface="Wingdings" pitchFamily="2" charset="2"/>
              <a:buChar char="ü"/>
            </a:pPr>
            <a:r>
              <a:rPr lang="tr-TR" sz="240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tr-TR" sz="2400">
                <a:solidFill>
                  <a:schemeClr val="bg1"/>
                </a:solidFill>
                <a:latin typeface="Cambria" pitchFamily="18" charset="0"/>
                <a:cs typeface="Times New Roman" pitchFamily="18" charset="0"/>
              </a:rPr>
              <a:t>Hız Denetimleri</a:t>
            </a:r>
          </a:p>
          <a:p>
            <a:pPr algn="just">
              <a:buClr>
                <a:srgbClr val="FFFF00"/>
              </a:buClr>
              <a:buFont typeface="Wingdings" pitchFamily="2" charset="2"/>
              <a:buChar char="ü"/>
            </a:pPr>
            <a:r>
              <a:rPr lang="tr-TR" sz="2400">
                <a:solidFill>
                  <a:schemeClr val="bg1"/>
                </a:solidFill>
                <a:latin typeface="Cambria" pitchFamily="18" charset="0"/>
                <a:cs typeface="Times New Roman" pitchFamily="18" charset="0"/>
              </a:rPr>
              <a:t>Emniyet Kemeri Denetimleri</a:t>
            </a:r>
          </a:p>
          <a:p>
            <a:pPr algn="just">
              <a:buClr>
                <a:srgbClr val="FFFF00"/>
              </a:buClr>
              <a:buFont typeface="Wingdings" pitchFamily="2" charset="2"/>
              <a:buChar char="ü"/>
            </a:pPr>
            <a:r>
              <a:rPr lang="tr-TR" sz="2400">
                <a:solidFill>
                  <a:schemeClr val="bg1"/>
                </a:solidFill>
                <a:latin typeface="Cambria" pitchFamily="18" charset="0"/>
                <a:cs typeface="Times New Roman" pitchFamily="18" charset="0"/>
              </a:rPr>
              <a:t> Şerit ihlali ve hatalı araç sollama</a:t>
            </a:r>
          </a:p>
          <a:p>
            <a:pPr algn="just">
              <a:buClr>
                <a:srgbClr val="FFFF00"/>
              </a:buClr>
              <a:buFont typeface="Wingdings" pitchFamily="2" charset="2"/>
              <a:buChar char="ü"/>
            </a:pPr>
            <a:r>
              <a:rPr lang="tr-TR" sz="2400">
                <a:solidFill>
                  <a:schemeClr val="bg1"/>
                </a:solidFill>
                <a:latin typeface="Cambria" pitchFamily="18" charset="0"/>
                <a:cs typeface="Times New Roman" pitchFamily="18" charset="0"/>
              </a:rPr>
              <a:t> Yaya denetimleri</a:t>
            </a:r>
          </a:p>
          <a:p>
            <a:pPr algn="just">
              <a:buClr>
                <a:srgbClr val="FFFF00"/>
              </a:buClr>
              <a:buFont typeface="Wingdings" pitchFamily="2" charset="2"/>
              <a:buChar char="ü"/>
            </a:pPr>
            <a:r>
              <a:rPr lang="tr-TR" sz="2400">
                <a:solidFill>
                  <a:schemeClr val="bg1"/>
                </a:solidFill>
                <a:latin typeface="Cambria" pitchFamily="18" charset="0"/>
                <a:cs typeface="Times New Roman" pitchFamily="18" charset="0"/>
              </a:rPr>
              <a:t> Yükleme denetimleri</a:t>
            </a:r>
          </a:p>
        </p:txBody>
      </p:sp>
      <p:sp>
        <p:nvSpPr>
          <p:cNvPr id="34823" name="6 Metin kutusu"/>
          <p:cNvSpPr txBox="1">
            <a:spLocks noChangeArrowheads="1"/>
          </p:cNvSpPr>
          <p:nvPr/>
        </p:nvSpPr>
        <p:spPr bwMode="auto">
          <a:xfrm>
            <a:off x="107950" y="-26988"/>
            <a:ext cx="6767513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5400" b="1">
                <a:solidFill>
                  <a:schemeClr val="bg1"/>
                </a:solidFill>
                <a:latin typeface="Cambria" pitchFamily="18" charset="0"/>
              </a:rPr>
              <a:t>TRAFİK DENETİMLERİ</a:t>
            </a:r>
          </a:p>
        </p:txBody>
      </p:sp>
      <p:pic>
        <p:nvPicPr>
          <p:cNvPr id="34824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7625" y="-26988"/>
            <a:ext cx="1441450" cy="160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http://www.turktrafik.org/images/hiz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25" y="1000125"/>
            <a:ext cx="7000875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 descr="D:\B E D İ R H A N\EĞİTİM\ANİMASYON LAR VE LOGOLAR\Araçlar\Araç resimler\MCYCL006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14438"/>
            <a:ext cx="314325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43011" name="6 Metin kutusu"/>
          <p:cNvSpPr txBox="1">
            <a:spLocks noChangeArrowheads="1"/>
          </p:cNvSpPr>
          <p:nvPr/>
        </p:nvSpPr>
        <p:spPr bwMode="auto">
          <a:xfrm>
            <a:off x="899592" y="116632"/>
            <a:ext cx="69119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tr-TR" sz="4400" b="1" dirty="0" smtClean="0">
                <a:solidFill>
                  <a:schemeClr val="bg1"/>
                </a:solidFill>
                <a:latin typeface="Cambria" pitchFamily="18" charset="0"/>
              </a:rPr>
              <a:t>HIZ DENETİMLERİ</a:t>
            </a:r>
            <a:endParaRPr lang="tr-TR" sz="44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Rectangle 21"/>
          <p:cNvSpPr>
            <a:spLocks noChangeArrowheads="1"/>
          </p:cNvSpPr>
          <p:nvPr/>
        </p:nvSpPr>
        <p:spPr bwMode="auto">
          <a:xfrm>
            <a:off x="214313" y="3857625"/>
            <a:ext cx="8643937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buClr>
                <a:srgbClr val="FF0000"/>
              </a:buClr>
              <a:buFont typeface="Wingdings" pitchFamily="2" charset="2"/>
              <a:buChar char="q"/>
            </a:pPr>
            <a:r>
              <a:rPr lang="tr-TR" sz="2800">
                <a:latin typeface="Cambria" pitchFamily="18" charset="0"/>
                <a:ea typeface="Calibri" pitchFamily="34" charset="0"/>
                <a:cs typeface="Times New Roman" pitchFamily="18" charset="0"/>
              </a:rPr>
              <a:t> Dünyada yılda meydana gelen trafik kazalarının ortalama %13’ ü ve toplam ölümlerin % 30 u aşırı hız ve hız kurallarının ihlalinden kaynaklanmaktadır.</a:t>
            </a:r>
          </a:p>
          <a:p>
            <a:pPr algn="just" eaLnBrk="0" hangingPunct="0">
              <a:buClr>
                <a:srgbClr val="FF0000"/>
              </a:buClr>
              <a:buFont typeface="Wingdings" pitchFamily="2" charset="2"/>
              <a:buChar char="q"/>
            </a:pPr>
            <a:endParaRPr lang="tr-TR" sz="2800"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algn="just" eaLnBrk="0" hangingPunct="0">
              <a:buClr>
                <a:srgbClr val="FF0000"/>
              </a:buClr>
              <a:buFont typeface="Wingdings" pitchFamily="2" charset="2"/>
              <a:buChar char="q"/>
            </a:pPr>
            <a:r>
              <a:rPr lang="tr-TR" sz="2800">
                <a:latin typeface="Cambria" pitchFamily="18" charset="0"/>
                <a:ea typeface="Calibri" pitchFamily="34" charset="0"/>
                <a:cs typeface="Times New Roman" pitchFamily="18" charset="0"/>
              </a:rPr>
              <a:t> Bu sonuç hız denetimlerinin ne kadar önemli oluğunu göstermektedir.</a:t>
            </a:r>
          </a:p>
        </p:txBody>
      </p:sp>
      <p:sp>
        <p:nvSpPr>
          <p:cNvPr id="10" name="9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tr-TR" sz="1200" i="1" dirty="0" smtClean="0">
                <a:latin typeface="Cambria" pitchFamily="18" charset="0"/>
              </a:rPr>
              <a:t>	Trafik ve  Yol Güvenliği	            3. BÖLÜM   Trafik Denetimleri  Uygulama</a:t>
            </a:r>
            <a:endParaRPr lang="tr-TR" sz="1200" i="1" dirty="0">
              <a:latin typeface="Cambria" pitchFamily="18" charset="0"/>
            </a:endParaRPr>
          </a:p>
        </p:txBody>
      </p:sp>
      <p:sp>
        <p:nvSpPr>
          <p:cNvPr id="11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862AE05E-B1E1-437D-8D9E-E0F5FDBD95D7}" type="slidenum">
              <a:rPr lang="tr-TR" sz="1050" b="1" smtClean="0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59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2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44408" y="9252"/>
            <a:ext cx="864096" cy="9631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841988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631950"/>
            <a:ext cx="8642350" cy="482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22531" name="6 Metin kutusu"/>
          <p:cNvSpPr txBox="1">
            <a:spLocks noChangeArrowheads="1"/>
          </p:cNvSpPr>
          <p:nvPr/>
        </p:nvSpPr>
        <p:spPr bwMode="auto">
          <a:xfrm>
            <a:off x="755650" y="188913"/>
            <a:ext cx="69135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4000" b="1">
                <a:solidFill>
                  <a:schemeClr val="bg1"/>
                </a:solidFill>
                <a:latin typeface="Cambria" pitchFamily="18" charset="0"/>
              </a:rPr>
              <a:t>KIBRIS ANKET SONUÇLARI</a:t>
            </a:r>
          </a:p>
        </p:txBody>
      </p:sp>
      <p:sp>
        <p:nvSpPr>
          <p:cNvPr id="8" name="7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200" i="1" dirty="0">
                <a:latin typeface="Cambria" pitchFamily="18" charset="0"/>
              </a:rPr>
              <a:t>	Trafik ve  Yol Güvenliği	             1. BÖLÜM   Trafikle İlgili Genel Tanımlar</a:t>
            </a:r>
          </a:p>
        </p:txBody>
      </p:sp>
      <p:sp>
        <p:nvSpPr>
          <p:cNvPr id="10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5CB78759-61EA-41AE-BA7C-945D5BFFBE3E}" type="slidenum">
              <a:rPr lang="tr-TR" sz="1050" b="1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6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22534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50" y="-26988"/>
            <a:ext cx="936625" cy="104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8" name="6 Metin kutusu"/>
          <p:cNvSpPr txBox="1">
            <a:spLocks noChangeArrowheads="1"/>
          </p:cNvSpPr>
          <p:nvPr/>
        </p:nvSpPr>
        <p:spPr bwMode="auto">
          <a:xfrm>
            <a:off x="1" y="115888"/>
            <a:ext cx="83581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4000" b="1" dirty="0" smtClean="0">
                <a:solidFill>
                  <a:schemeClr val="bg1"/>
                </a:solidFill>
                <a:latin typeface="Cambria" pitchFamily="18" charset="0"/>
              </a:rPr>
              <a:t>KIBRIS ANKET SONUÇLARI</a:t>
            </a:r>
            <a:endParaRPr lang="tr-TR" sz="40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16832"/>
            <a:ext cx="8712968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tr-TR" sz="1200" i="1" dirty="0" smtClean="0">
                <a:latin typeface="Cambria" pitchFamily="18" charset="0"/>
              </a:rPr>
              <a:t>	Trafik ve  Yol Güvenliği	            3. BÖLÜM   Trafik Denetimleri  Uygulama</a:t>
            </a:r>
            <a:endParaRPr lang="tr-TR" sz="1200" i="1" dirty="0">
              <a:latin typeface="Cambria" pitchFamily="18" charset="0"/>
            </a:endParaRPr>
          </a:p>
        </p:txBody>
      </p:sp>
      <p:sp>
        <p:nvSpPr>
          <p:cNvPr id="11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862AE05E-B1E1-437D-8D9E-E0F5FDBD95D7}" type="slidenum">
              <a:rPr lang="tr-TR" sz="1050" b="1" smtClean="0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60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2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4408" y="9252"/>
            <a:ext cx="864096" cy="9631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841988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43011" name="6 Metin kutusu"/>
          <p:cNvSpPr txBox="1">
            <a:spLocks noChangeArrowheads="1"/>
          </p:cNvSpPr>
          <p:nvPr/>
        </p:nvSpPr>
        <p:spPr bwMode="auto">
          <a:xfrm>
            <a:off x="899592" y="116632"/>
            <a:ext cx="69119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tr-TR" sz="4400" b="1" dirty="0" smtClean="0">
                <a:solidFill>
                  <a:schemeClr val="bg1"/>
                </a:solidFill>
                <a:latin typeface="Cambria" pitchFamily="18" charset="0"/>
              </a:rPr>
              <a:t>HIZ BİLGİSİ</a:t>
            </a:r>
            <a:endParaRPr lang="tr-TR" sz="44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6 Dikdörtgen"/>
          <p:cNvSpPr/>
          <p:nvPr/>
        </p:nvSpPr>
        <p:spPr>
          <a:xfrm>
            <a:off x="1818594" y="5227251"/>
            <a:ext cx="2088232" cy="720079"/>
          </a:xfrm>
          <a:prstGeom prst="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lnSpc>
                <a:spcPts val="1500"/>
              </a:lnSpc>
              <a:defRPr/>
            </a:pPr>
            <a:r>
              <a:rPr lang="tr-TR" sz="2800" b="1" dirty="0">
                <a:solidFill>
                  <a:schemeClr val="tx1"/>
                </a:solidFill>
                <a:latin typeface="Cambria" pitchFamily="18" charset="0"/>
              </a:rPr>
              <a:t>13.88 m</a:t>
            </a:r>
          </a:p>
          <a:p>
            <a:pPr algn="ctr">
              <a:lnSpc>
                <a:spcPts val="1500"/>
              </a:lnSpc>
              <a:defRPr/>
            </a:pPr>
            <a:r>
              <a:rPr lang="tr-TR" sz="1600" b="1" dirty="0">
                <a:solidFill>
                  <a:schemeClr val="tx1"/>
                </a:solidFill>
                <a:latin typeface="Cambria" pitchFamily="18" charset="0"/>
              </a:rPr>
              <a:t>Reaksiyon/intikal</a:t>
            </a:r>
            <a:endParaRPr lang="tr-TR" sz="1600" b="1" dirty="0">
              <a:solidFill>
                <a:schemeClr val="tx1"/>
              </a:solidFill>
            </a:endParaRPr>
          </a:p>
        </p:txBody>
      </p:sp>
      <p:sp>
        <p:nvSpPr>
          <p:cNvPr id="8" name="7 Dikdörtgen"/>
          <p:cNvSpPr/>
          <p:nvPr/>
        </p:nvSpPr>
        <p:spPr>
          <a:xfrm>
            <a:off x="3906826" y="5227251"/>
            <a:ext cx="2808312" cy="720079"/>
          </a:xfrm>
          <a:prstGeom prst="rect">
            <a:avLst/>
          </a:prstGeom>
          <a:solidFill>
            <a:schemeClr val="tx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lnSpc>
                <a:spcPts val="1500"/>
              </a:lnSpc>
              <a:defRPr/>
            </a:pPr>
            <a:r>
              <a:rPr lang="tr-TR" sz="2800" b="1" dirty="0">
                <a:solidFill>
                  <a:schemeClr val="bg1"/>
                </a:solidFill>
                <a:latin typeface="Cambria" pitchFamily="18" charset="0"/>
              </a:rPr>
              <a:t>16.38 m</a:t>
            </a:r>
          </a:p>
          <a:p>
            <a:pPr algn="ctr">
              <a:lnSpc>
                <a:spcPts val="1500"/>
              </a:lnSpc>
              <a:defRPr/>
            </a:pPr>
            <a:r>
              <a:rPr lang="tr-TR" sz="1600" b="1" dirty="0">
                <a:solidFill>
                  <a:schemeClr val="bg1"/>
                </a:solidFill>
                <a:latin typeface="Cambria" pitchFamily="18" charset="0"/>
              </a:rPr>
              <a:t>Fren boyu</a:t>
            </a:r>
            <a:endParaRPr lang="tr-TR" sz="1600" b="1" dirty="0">
              <a:solidFill>
                <a:schemeClr val="bg1"/>
              </a:solidFill>
            </a:endParaRPr>
          </a:p>
        </p:txBody>
      </p:sp>
      <p:sp>
        <p:nvSpPr>
          <p:cNvPr id="9" name="8 Sağ Ayraç"/>
          <p:cNvSpPr/>
          <p:nvPr/>
        </p:nvSpPr>
        <p:spPr>
          <a:xfrm rot="16200000" flipH="1">
            <a:off x="4011612" y="3725863"/>
            <a:ext cx="511175" cy="4895850"/>
          </a:xfrm>
          <a:prstGeom prst="rightBrace">
            <a:avLst>
              <a:gd name="adj1" fmla="val 33451"/>
              <a:gd name="adj2" fmla="val 49743"/>
            </a:avLst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10" name="9 Metin kutusu"/>
          <p:cNvSpPr txBox="1">
            <a:spLocks noChangeArrowheads="1"/>
          </p:cNvSpPr>
          <p:nvPr/>
        </p:nvSpPr>
        <p:spPr bwMode="auto">
          <a:xfrm>
            <a:off x="3071813" y="6437313"/>
            <a:ext cx="4929187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2000"/>
              </a:lnSpc>
            </a:pPr>
            <a:r>
              <a:rPr lang="tr-TR" sz="2400">
                <a:latin typeface="Cambria" pitchFamily="18" charset="0"/>
              </a:rPr>
              <a:t> 30.26 m aracın durma mesafesi </a:t>
            </a: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143512"/>
            <a:ext cx="1818930" cy="803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12" name="2 Metin kutusu"/>
          <p:cNvSpPr txBox="1">
            <a:spLocks noChangeArrowheads="1"/>
          </p:cNvSpPr>
          <p:nvPr/>
        </p:nvSpPr>
        <p:spPr bwMode="auto">
          <a:xfrm>
            <a:off x="271463" y="5895975"/>
            <a:ext cx="13684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400" b="1">
                <a:latin typeface="Cambria" pitchFamily="18" charset="0"/>
              </a:rPr>
              <a:t>50 km/s</a:t>
            </a:r>
          </a:p>
        </p:txBody>
      </p:sp>
      <p:pic>
        <p:nvPicPr>
          <p:cNvPr id="14" name="Picture 2" descr="http://t1.gstatic.com/images?q=tbn:ANd9GcT2JmiPfovWzEASINbM6pVdyHjNbsCLBexG3NMAFklKvYlU7B0&amp;t=1&amp;usg=__WUXmzJSJbb136D7PNdpn_s6KjXQ="/>
          <p:cNvPicPr>
            <a:picLocks noChangeAspect="1" noChangeArrowheads="1"/>
          </p:cNvPicPr>
          <p:nvPr/>
        </p:nvPicPr>
        <p:blipFill>
          <a:blip r:embed="rId3" cstate="print"/>
          <a:srcRect l="37065" r="733" b="776"/>
          <a:stretch>
            <a:fillRect/>
          </a:stretch>
        </p:blipFill>
        <p:spPr bwMode="auto">
          <a:xfrm>
            <a:off x="928662" y="4786322"/>
            <a:ext cx="857256" cy="552470"/>
          </a:xfrm>
          <a:prstGeom prst="ellipse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17" name="16 Metin kutusu"/>
          <p:cNvSpPr txBox="1">
            <a:spLocks noChangeArrowheads="1"/>
          </p:cNvSpPr>
          <p:nvPr/>
        </p:nvSpPr>
        <p:spPr bwMode="auto">
          <a:xfrm>
            <a:off x="285750" y="1214438"/>
            <a:ext cx="8643938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tr-TR" sz="2400">
                <a:latin typeface="Cambria" pitchFamily="18" charset="0"/>
              </a:rPr>
              <a:t>50 km/h hızla giden bir araç en iyi şartlarda (kuru, düz, asfalt yol, araç lastikleri yeni) kaç metrede durabilir</a:t>
            </a:r>
          </a:p>
          <a:p>
            <a:pPr algn="just"/>
            <a:endParaRPr lang="tr-TR" sz="2400">
              <a:latin typeface="Cambria" pitchFamily="18" charset="0"/>
            </a:endParaRPr>
          </a:p>
          <a:p>
            <a:pPr algn="just"/>
            <a:r>
              <a:rPr lang="tr-TR" sz="2400" b="1">
                <a:latin typeface="Cambria" pitchFamily="18" charset="0"/>
              </a:rPr>
              <a:t>Durma mesafesi = intikal(reaksiyon mesafesi) + Fren boyu</a:t>
            </a:r>
          </a:p>
          <a:p>
            <a:pPr algn="just"/>
            <a:endParaRPr lang="tr-TR" sz="2400">
              <a:latin typeface="Cambria" pitchFamily="18" charset="0"/>
            </a:endParaRPr>
          </a:p>
        </p:txBody>
      </p:sp>
      <p:grpSp>
        <p:nvGrpSpPr>
          <p:cNvPr id="2" name="17 Grup"/>
          <p:cNvGrpSpPr>
            <a:grpSpLocks/>
          </p:cNvGrpSpPr>
          <p:nvPr/>
        </p:nvGrpSpPr>
        <p:grpSpPr bwMode="auto">
          <a:xfrm>
            <a:off x="285750" y="3886200"/>
            <a:ext cx="1927225" cy="828675"/>
            <a:chOff x="609600" y="1349234"/>
            <a:chExt cx="1927033" cy="828036"/>
          </a:xfrm>
        </p:grpSpPr>
        <p:sp>
          <p:nvSpPr>
            <p:cNvPr id="19" name="3 Dikdörtgen"/>
            <p:cNvSpPr>
              <a:spLocks noChangeArrowheads="1"/>
            </p:cNvSpPr>
            <p:nvPr/>
          </p:nvSpPr>
          <p:spPr bwMode="auto">
            <a:xfrm>
              <a:off x="1077873" y="1349234"/>
              <a:ext cx="1438141" cy="399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tr-TR" sz="2000" b="1">
                  <a:solidFill>
                    <a:srgbClr val="3713B9"/>
                  </a:solidFill>
                  <a:latin typeface="Bookman Old Style" pitchFamily="18" charset="0"/>
                </a:rPr>
                <a:t>V</a:t>
              </a:r>
              <a:r>
                <a:rPr lang="tr-TR" sz="2000" b="1">
                  <a:solidFill>
                    <a:srgbClr val="3713B9"/>
                  </a:solidFill>
                  <a:latin typeface="Bookman Old Style" pitchFamily="18" charset="0"/>
                  <a:cs typeface="Arial" charset="0"/>
                </a:rPr>
                <a:t>²</a:t>
              </a:r>
              <a:r>
                <a:rPr lang="tr-TR" sz="2000" b="1">
                  <a:solidFill>
                    <a:srgbClr val="3713B9"/>
                  </a:solidFill>
                  <a:latin typeface="Bookman Old Style" pitchFamily="18" charset="0"/>
                </a:rPr>
                <a:t> (m/sn)</a:t>
              </a:r>
            </a:p>
          </p:txBody>
        </p:sp>
        <p:sp>
          <p:nvSpPr>
            <p:cNvPr id="20" name="4 Dikdörtgen"/>
            <p:cNvSpPr>
              <a:spLocks noChangeArrowheads="1"/>
            </p:cNvSpPr>
            <p:nvPr/>
          </p:nvSpPr>
          <p:spPr bwMode="auto">
            <a:xfrm>
              <a:off x="1077873" y="1777498"/>
              <a:ext cx="1029396" cy="399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tr-TR" sz="2000" b="1">
                  <a:solidFill>
                    <a:srgbClr val="3713B9"/>
                  </a:solidFill>
                  <a:latin typeface="Bookman Old Style" pitchFamily="18" charset="0"/>
                </a:rPr>
                <a:t> 2xfxg</a:t>
              </a:r>
            </a:p>
          </p:txBody>
        </p:sp>
        <p:sp>
          <p:nvSpPr>
            <p:cNvPr id="21" name="7 Dikdörtgen"/>
            <p:cNvSpPr>
              <a:spLocks noChangeArrowheads="1"/>
            </p:cNvSpPr>
            <p:nvPr/>
          </p:nvSpPr>
          <p:spPr bwMode="auto">
            <a:xfrm>
              <a:off x="609600" y="1563688"/>
              <a:ext cx="1927033" cy="399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tr-TR" sz="2000" b="1">
                  <a:solidFill>
                    <a:srgbClr val="3713B9"/>
                  </a:solidFill>
                  <a:latin typeface="Bookman Old Style" pitchFamily="18" charset="0"/>
                </a:rPr>
                <a:t>D= --------------</a:t>
              </a:r>
            </a:p>
          </p:txBody>
        </p:sp>
      </p:grpSp>
      <p:sp>
        <p:nvSpPr>
          <p:cNvPr id="22" name="21 Metin kutusu"/>
          <p:cNvSpPr txBox="1">
            <a:spLocks noChangeArrowheads="1"/>
          </p:cNvSpPr>
          <p:nvPr/>
        </p:nvSpPr>
        <p:spPr bwMode="auto">
          <a:xfrm>
            <a:off x="285750" y="2884488"/>
            <a:ext cx="85725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tr-TR" sz="2400">
                <a:latin typeface="Cambria" pitchFamily="18" charset="0"/>
              </a:rPr>
              <a:t>50/3,6 = </a:t>
            </a:r>
            <a:r>
              <a:rPr lang="tr-TR" sz="2400" b="1">
                <a:latin typeface="Cambria" pitchFamily="18" charset="0"/>
              </a:rPr>
              <a:t>13,88 m/sn </a:t>
            </a:r>
            <a:r>
              <a:rPr lang="tr-TR" sz="2400">
                <a:latin typeface="Cambria" pitchFamily="18" charset="0"/>
              </a:rPr>
              <a:t>aracın bir saniyede aldığı yol. Bu mesafede araç hız kaybetmez, azalan ivmeleme bu aşamadan sonra başlar.</a:t>
            </a:r>
          </a:p>
        </p:txBody>
      </p:sp>
      <p:grpSp>
        <p:nvGrpSpPr>
          <p:cNvPr id="4" name="17 Grup"/>
          <p:cNvGrpSpPr>
            <a:grpSpLocks/>
          </p:cNvGrpSpPr>
          <p:nvPr/>
        </p:nvGrpSpPr>
        <p:grpSpPr bwMode="auto">
          <a:xfrm>
            <a:off x="2214563" y="3876675"/>
            <a:ext cx="5761037" cy="795338"/>
            <a:chOff x="609600" y="1430283"/>
            <a:chExt cx="5762338" cy="795907"/>
          </a:xfrm>
        </p:grpSpPr>
        <p:sp>
          <p:nvSpPr>
            <p:cNvPr id="24" name="3 Dikdörtgen"/>
            <p:cNvSpPr>
              <a:spLocks noChangeArrowheads="1"/>
            </p:cNvSpPr>
            <p:nvPr/>
          </p:nvSpPr>
          <p:spPr bwMode="auto">
            <a:xfrm>
              <a:off x="966841" y="1430283"/>
              <a:ext cx="1930610" cy="400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tr-TR" sz="2000">
                  <a:latin typeface="Bookman Old Style" pitchFamily="18" charset="0"/>
                </a:rPr>
                <a:t>13,88</a:t>
              </a:r>
              <a:r>
                <a:rPr lang="tr-TR" sz="2000">
                  <a:latin typeface="Bookman Old Style" pitchFamily="18" charset="0"/>
                  <a:cs typeface="Arial" charset="0"/>
                </a:rPr>
                <a:t>²</a:t>
              </a:r>
              <a:r>
                <a:rPr lang="tr-TR" sz="2000">
                  <a:latin typeface="Bookman Old Style" pitchFamily="18" charset="0"/>
                </a:rPr>
                <a:t> (m/sn)</a:t>
              </a:r>
            </a:p>
          </p:txBody>
        </p:sp>
        <p:sp>
          <p:nvSpPr>
            <p:cNvPr id="25" name="4 Dikdörtgen"/>
            <p:cNvSpPr>
              <a:spLocks noChangeArrowheads="1"/>
            </p:cNvSpPr>
            <p:nvPr/>
          </p:nvSpPr>
          <p:spPr bwMode="auto">
            <a:xfrm>
              <a:off x="1010709" y="1825975"/>
              <a:ext cx="1670887" cy="400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tr-TR" sz="2000">
                  <a:latin typeface="Bookman Old Style" pitchFamily="18" charset="0"/>
                </a:rPr>
                <a:t> 2x0,6x9,81</a:t>
              </a:r>
            </a:p>
          </p:txBody>
        </p:sp>
        <p:sp>
          <p:nvSpPr>
            <p:cNvPr id="26" name="7 Dikdörtgen"/>
            <p:cNvSpPr>
              <a:spLocks noChangeArrowheads="1"/>
            </p:cNvSpPr>
            <p:nvPr/>
          </p:nvSpPr>
          <p:spPr bwMode="auto">
            <a:xfrm>
              <a:off x="609600" y="1611606"/>
              <a:ext cx="5762338" cy="400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tr-TR" sz="2000">
                  <a:latin typeface="Bookman Old Style" pitchFamily="18" charset="0"/>
                </a:rPr>
                <a:t>D= ----------------- = 16,38 m aracın fen boyu</a:t>
              </a:r>
            </a:p>
          </p:txBody>
        </p:sp>
      </p:grpSp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520799">
            <a:off x="5840570" y="1633307"/>
            <a:ext cx="611679" cy="698241"/>
          </a:xfrm>
          <a:prstGeom prst="ellipse">
            <a:avLst/>
          </a:prstGeom>
          <a:ln w="63500">
            <a:solidFill>
              <a:srgbClr val="FF0000"/>
            </a:solidFill>
          </a:ln>
          <a:effectLst>
            <a:softEdge rad="12700"/>
          </a:effectLst>
        </p:spPr>
      </p:pic>
      <p:sp>
        <p:nvSpPr>
          <p:cNvPr id="28" name="27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tr-TR" sz="1200" i="1" dirty="0" smtClean="0">
                <a:latin typeface="Cambria" pitchFamily="18" charset="0"/>
              </a:rPr>
              <a:t>	Trafik ve  Yol Güvenliği	            3. BÖLÜM   Trafik Denetimleri  Uygulama</a:t>
            </a:r>
            <a:endParaRPr lang="tr-TR" sz="1200" i="1" dirty="0">
              <a:latin typeface="Cambria" pitchFamily="18" charset="0"/>
            </a:endParaRPr>
          </a:p>
        </p:txBody>
      </p:sp>
      <p:sp>
        <p:nvSpPr>
          <p:cNvPr id="29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862AE05E-B1E1-437D-8D9E-E0F5FDBD95D7}" type="slidenum">
              <a:rPr lang="tr-TR" sz="1050" b="1" smtClean="0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61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30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44408" y="9252"/>
            <a:ext cx="864096" cy="9631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841988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2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43011" name="6 Metin kutusu"/>
          <p:cNvSpPr txBox="1">
            <a:spLocks noChangeArrowheads="1"/>
          </p:cNvSpPr>
          <p:nvPr/>
        </p:nvSpPr>
        <p:spPr bwMode="auto">
          <a:xfrm>
            <a:off x="899592" y="116632"/>
            <a:ext cx="69119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tr-TR" sz="4400" b="1" dirty="0" smtClean="0">
                <a:solidFill>
                  <a:schemeClr val="bg1"/>
                </a:solidFill>
                <a:latin typeface="Cambria" pitchFamily="18" charset="0"/>
              </a:rPr>
              <a:t>HIZ BİLGİSİ</a:t>
            </a:r>
            <a:endParaRPr lang="tr-TR" sz="44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6 Dikdörtgen"/>
          <p:cNvSpPr/>
          <p:nvPr/>
        </p:nvSpPr>
        <p:spPr>
          <a:xfrm>
            <a:off x="1818594" y="4870061"/>
            <a:ext cx="2467654" cy="720079"/>
          </a:xfrm>
          <a:prstGeom prst="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lnSpc>
                <a:spcPts val="1500"/>
              </a:lnSpc>
              <a:defRPr/>
            </a:pPr>
            <a:r>
              <a:rPr lang="tr-TR" sz="2800" b="1" dirty="0">
                <a:solidFill>
                  <a:schemeClr val="tx1"/>
                </a:solidFill>
                <a:latin typeface="Cambria" pitchFamily="18" charset="0"/>
              </a:rPr>
              <a:t>27,77 m</a:t>
            </a:r>
          </a:p>
          <a:p>
            <a:pPr algn="ctr">
              <a:lnSpc>
                <a:spcPts val="1500"/>
              </a:lnSpc>
              <a:defRPr/>
            </a:pPr>
            <a:r>
              <a:rPr lang="tr-TR" sz="1600" b="1" dirty="0">
                <a:solidFill>
                  <a:schemeClr val="tx1"/>
                </a:solidFill>
                <a:latin typeface="Cambria" pitchFamily="18" charset="0"/>
              </a:rPr>
              <a:t>Reaksiyon/intikal</a:t>
            </a:r>
            <a:endParaRPr lang="tr-TR" sz="1600" b="1" dirty="0">
              <a:solidFill>
                <a:schemeClr val="tx1"/>
              </a:solidFill>
            </a:endParaRPr>
          </a:p>
        </p:txBody>
      </p:sp>
      <p:sp>
        <p:nvSpPr>
          <p:cNvPr id="8" name="7 Dikdörtgen"/>
          <p:cNvSpPr/>
          <p:nvPr/>
        </p:nvSpPr>
        <p:spPr>
          <a:xfrm>
            <a:off x="4286248" y="4870061"/>
            <a:ext cx="4643470" cy="720079"/>
          </a:xfrm>
          <a:prstGeom prst="rect">
            <a:avLst/>
          </a:prstGeom>
          <a:solidFill>
            <a:schemeClr val="tx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lnSpc>
                <a:spcPts val="1500"/>
              </a:lnSpc>
              <a:defRPr/>
            </a:pPr>
            <a:r>
              <a:rPr lang="tr-TR" sz="2800" b="1" dirty="0">
                <a:solidFill>
                  <a:schemeClr val="bg1"/>
                </a:solidFill>
                <a:latin typeface="Cambria" pitchFamily="18" charset="0"/>
              </a:rPr>
              <a:t>65,52 m</a:t>
            </a:r>
          </a:p>
          <a:p>
            <a:pPr algn="ctr">
              <a:lnSpc>
                <a:spcPts val="1500"/>
              </a:lnSpc>
              <a:defRPr/>
            </a:pPr>
            <a:r>
              <a:rPr lang="tr-TR" sz="1600" b="1" dirty="0">
                <a:solidFill>
                  <a:schemeClr val="bg1"/>
                </a:solidFill>
                <a:latin typeface="Cambria" pitchFamily="18" charset="0"/>
              </a:rPr>
              <a:t>Fren boyu</a:t>
            </a:r>
            <a:endParaRPr lang="tr-TR" sz="1600" b="1" dirty="0">
              <a:solidFill>
                <a:schemeClr val="bg1"/>
              </a:solidFill>
            </a:endParaRPr>
          </a:p>
        </p:txBody>
      </p:sp>
      <p:sp>
        <p:nvSpPr>
          <p:cNvPr id="9" name="8 Sağ Ayraç"/>
          <p:cNvSpPr/>
          <p:nvPr/>
        </p:nvSpPr>
        <p:spPr>
          <a:xfrm rot="16200000" flipH="1">
            <a:off x="5118894" y="2261394"/>
            <a:ext cx="511175" cy="7110413"/>
          </a:xfrm>
          <a:prstGeom prst="rightBrace">
            <a:avLst>
              <a:gd name="adj1" fmla="val 33451"/>
              <a:gd name="adj2" fmla="val 49743"/>
            </a:avLst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10" name="9 Metin kutusu"/>
          <p:cNvSpPr txBox="1">
            <a:spLocks noChangeArrowheads="1"/>
          </p:cNvSpPr>
          <p:nvPr/>
        </p:nvSpPr>
        <p:spPr bwMode="auto">
          <a:xfrm>
            <a:off x="3214688" y="6080125"/>
            <a:ext cx="4929187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2000"/>
              </a:lnSpc>
            </a:pPr>
            <a:r>
              <a:rPr lang="tr-TR" sz="2400" b="1">
                <a:latin typeface="Cambria" pitchFamily="18" charset="0"/>
              </a:rPr>
              <a:t> 93,29 m aracın durma mesafesi </a:t>
            </a:r>
          </a:p>
        </p:txBody>
      </p:sp>
      <p:sp>
        <p:nvSpPr>
          <p:cNvPr id="11" name="2 Metin kutusu"/>
          <p:cNvSpPr txBox="1">
            <a:spLocks noChangeArrowheads="1"/>
          </p:cNvSpPr>
          <p:nvPr/>
        </p:nvSpPr>
        <p:spPr bwMode="auto">
          <a:xfrm>
            <a:off x="-14288" y="5643563"/>
            <a:ext cx="1800226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400" b="1">
                <a:latin typeface="Cambria" pitchFamily="18" charset="0"/>
              </a:rPr>
              <a:t>100 km/h</a:t>
            </a:r>
          </a:p>
        </p:txBody>
      </p:sp>
      <p:pic>
        <p:nvPicPr>
          <p:cNvPr id="12" name="Picture 2" descr="http://t1.gstatic.com/images?q=tbn:ANd9GcT2JmiPfovWzEASINbM6pVdyHjNbsCLBexG3NMAFklKvYlU7B0&amp;t=1&amp;usg=__WUXmzJSJbb136D7PNdpn_s6KjXQ="/>
          <p:cNvPicPr>
            <a:picLocks noChangeAspect="1" noChangeArrowheads="1"/>
          </p:cNvPicPr>
          <p:nvPr/>
        </p:nvPicPr>
        <p:blipFill>
          <a:blip r:embed="rId2" cstate="print"/>
          <a:srcRect l="37065" r="733" b="776"/>
          <a:stretch>
            <a:fillRect/>
          </a:stretch>
        </p:blipFill>
        <p:spPr bwMode="auto">
          <a:xfrm>
            <a:off x="928662" y="4429132"/>
            <a:ext cx="857256" cy="552470"/>
          </a:xfrm>
          <a:prstGeom prst="ellipse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14" name="16 Metin kutusu"/>
          <p:cNvSpPr txBox="1">
            <a:spLocks noChangeArrowheads="1"/>
          </p:cNvSpPr>
          <p:nvPr/>
        </p:nvSpPr>
        <p:spPr bwMode="auto">
          <a:xfrm>
            <a:off x="285750" y="1214438"/>
            <a:ext cx="8643938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tr-TR" sz="2400">
                <a:latin typeface="Cambria" pitchFamily="18" charset="0"/>
              </a:rPr>
              <a:t>100 km/h hızla giden bir araç en iyi şartla (kuru, düz, asfalt yol, araç lastikleri yeni) kaç metrede durabilir</a:t>
            </a:r>
          </a:p>
          <a:p>
            <a:pPr algn="just"/>
            <a:endParaRPr lang="tr-TR" sz="2400">
              <a:latin typeface="Cambria" pitchFamily="18" charset="0"/>
            </a:endParaRPr>
          </a:p>
          <a:p>
            <a:pPr algn="just"/>
            <a:r>
              <a:rPr lang="tr-TR" sz="2400" b="1">
                <a:latin typeface="Cambria" pitchFamily="18" charset="0"/>
              </a:rPr>
              <a:t>Durma mesafesi = İntikal(reaksiyon mesafesi) + Fren boyu</a:t>
            </a:r>
          </a:p>
          <a:p>
            <a:pPr algn="just"/>
            <a:endParaRPr lang="tr-TR" sz="2400">
              <a:latin typeface="Cambria" pitchFamily="18" charset="0"/>
            </a:endParaRPr>
          </a:p>
        </p:txBody>
      </p:sp>
      <p:grpSp>
        <p:nvGrpSpPr>
          <p:cNvPr id="2" name="17 Grup"/>
          <p:cNvGrpSpPr>
            <a:grpSpLocks/>
          </p:cNvGrpSpPr>
          <p:nvPr/>
        </p:nvGrpSpPr>
        <p:grpSpPr bwMode="auto">
          <a:xfrm>
            <a:off x="366713" y="3600450"/>
            <a:ext cx="1927225" cy="828675"/>
            <a:chOff x="609600" y="1349234"/>
            <a:chExt cx="1927033" cy="828036"/>
          </a:xfrm>
        </p:grpSpPr>
        <p:sp>
          <p:nvSpPr>
            <p:cNvPr id="18" name="3 Dikdörtgen"/>
            <p:cNvSpPr>
              <a:spLocks noChangeArrowheads="1"/>
            </p:cNvSpPr>
            <p:nvPr/>
          </p:nvSpPr>
          <p:spPr bwMode="auto">
            <a:xfrm>
              <a:off x="1077873" y="1349234"/>
              <a:ext cx="1438141" cy="399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tr-TR" sz="2000" b="1">
                  <a:solidFill>
                    <a:srgbClr val="3713B9"/>
                  </a:solidFill>
                  <a:latin typeface="Bookman Old Style" pitchFamily="18" charset="0"/>
                </a:rPr>
                <a:t>V</a:t>
              </a:r>
              <a:r>
                <a:rPr lang="tr-TR" sz="2000" b="1">
                  <a:solidFill>
                    <a:srgbClr val="3713B9"/>
                  </a:solidFill>
                  <a:latin typeface="Bookman Old Style" pitchFamily="18" charset="0"/>
                  <a:cs typeface="Arial" charset="0"/>
                </a:rPr>
                <a:t>²</a:t>
              </a:r>
              <a:r>
                <a:rPr lang="tr-TR" sz="2000" b="1">
                  <a:solidFill>
                    <a:srgbClr val="3713B9"/>
                  </a:solidFill>
                  <a:latin typeface="Bookman Old Style" pitchFamily="18" charset="0"/>
                </a:rPr>
                <a:t> (m/sn)</a:t>
              </a:r>
            </a:p>
          </p:txBody>
        </p:sp>
        <p:sp>
          <p:nvSpPr>
            <p:cNvPr id="19" name="4 Dikdörtgen"/>
            <p:cNvSpPr>
              <a:spLocks noChangeArrowheads="1"/>
            </p:cNvSpPr>
            <p:nvPr/>
          </p:nvSpPr>
          <p:spPr bwMode="auto">
            <a:xfrm>
              <a:off x="1077873" y="1777498"/>
              <a:ext cx="1029396" cy="399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tr-TR" sz="2000" b="1">
                  <a:solidFill>
                    <a:srgbClr val="3713B9"/>
                  </a:solidFill>
                  <a:latin typeface="Bookman Old Style" pitchFamily="18" charset="0"/>
                </a:rPr>
                <a:t> 2xfxg</a:t>
              </a:r>
            </a:p>
          </p:txBody>
        </p:sp>
        <p:sp>
          <p:nvSpPr>
            <p:cNvPr id="20" name="7 Dikdörtgen"/>
            <p:cNvSpPr>
              <a:spLocks noChangeArrowheads="1"/>
            </p:cNvSpPr>
            <p:nvPr/>
          </p:nvSpPr>
          <p:spPr bwMode="auto">
            <a:xfrm>
              <a:off x="609600" y="1563688"/>
              <a:ext cx="1927033" cy="399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tr-TR" sz="2000" b="1">
                  <a:solidFill>
                    <a:srgbClr val="3713B9"/>
                  </a:solidFill>
                  <a:latin typeface="Bookman Old Style" pitchFamily="18" charset="0"/>
                </a:rPr>
                <a:t>D= --------------</a:t>
              </a:r>
            </a:p>
          </p:txBody>
        </p:sp>
      </p:grpSp>
      <p:grpSp>
        <p:nvGrpSpPr>
          <p:cNvPr id="4" name="17 Grup"/>
          <p:cNvGrpSpPr>
            <a:grpSpLocks/>
          </p:cNvGrpSpPr>
          <p:nvPr/>
        </p:nvGrpSpPr>
        <p:grpSpPr bwMode="auto">
          <a:xfrm>
            <a:off x="2295525" y="3590925"/>
            <a:ext cx="5919788" cy="795338"/>
            <a:chOff x="609600" y="1430283"/>
            <a:chExt cx="5921059" cy="795907"/>
          </a:xfrm>
        </p:grpSpPr>
        <p:sp>
          <p:nvSpPr>
            <p:cNvPr id="22" name="3 Dikdörtgen"/>
            <p:cNvSpPr>
              <a:spLocks noChangeArrowheads="1"/>
            </p:cNvSpPr>
            <p:nvPr/>
          </p:nvSpPr>
          <p:spPr bwMode="auto">
            <a:xfrm>
              <a:off x="966841" y="1430283"/>
              <a:ext cx="1930613" cy="400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tr-TR" sz="2000">
                  <a:latin typeface="Bookman Old Style" pitchFamily="18" charset="0"/>
                </a:rPr>
                <a:t>27,77</a:t>
              </a:r>
              <a:r>
                <a:rPr lang="tr-TR" sz="2000">
                  <a:latin typeface="Bookman Old Style" pitchFamily="18" charset="0"/>
                  <a:cs typeface="Arial" charset="0"/>
                </a:rPr>
                <a:t>²</a:t>
              </a:r>
              <a:r>
                <a:rPr lang="tr-TR" sz="2000">
                  <a:latin typeface="Bookman Old Style" pitchFamily="18" charset="0"/>
                </a:rPr>
                <a:t> (m/sn)</a:t>
              </a:r>
            </a:p>
          </p:txBody>
        </p:sp>
        <p:sp>
          <p:nvSpPr>
            <p:cNvPr id="23" name="4 Dikdörtgen"/>
            <p:cNvSpPr>
              <a:spLocks noChangeArrowheads="1"/>
            </p:cNvSpPr>
            <p:nvPr/>
          </p:nvSpPr>
          <p:spPr bwMode="auto">
            <a:xfrm>
              <a:off x="1010709" y="1825975"/>
              <a:ext cx="1670887" cy="400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tr-TR" sz="2000">
                  <a:latin typeface="Bookman Old Style" pitchFamily="18" charset="0"/>
                </a:rPr>
                <a:t> 2x0,6x9,81</a:t>
              </a:r>
            </a:p>
          </p:txBody>
        </p:sp>
        <p:sp>
          <p:nvSpPr>
            <p:cNvPr id="24" name="7 Dikdörtgen"/>
            <p:cNvSpPr>
              <a:spLocks noChangeArrowheads="1"/>
            </p:cNvSpPr>
            <p:nvPr/>
          </p:nvSpPr>
          <p:spPr bwMode="auto">
            <a:xfrm>
              <a:off x="609600" y="1611606"/>
              <a:ext cx="5921059" cy="400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tr-TR" sz="2000">
                  <a:latin typeface="Bookman Old Style" pitchFamily="18" charset="0"/>
                </a:rPr>
                <a:t>D= ----------------- = 65,52 m aracın fen boyu</a:t>
              </a:r>
            </a:p>
          </p:txBody>
        </p:sp>
      </p:grpSp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520799">
            <a:off x="5840570" y="1633307"/>
            <a:ext cx="611679" cy="698241"/>
          </a:xfrm>
          <a:prstGeom prst="ellipse">
            <a:avLst/>
          </a:prstGeom>
          <a:ln w="63500">
            <a:solidFill>
              <a:srgbClr val="FF0000"/>
            </a:solidFill>
          </a:ln>
          <a:effectLst>
            <a:softEdge rad="12700"/>
          </a:effectLst>
        </p:spPr>
      </p:pic>
      <p:pic>
        <p:nvPicPr>
          <p:cNvPr id="26" name="Picture 2" descr="D:\EĞİTİM\ANİMASYON LAR VE LOGOLAR\Araçlar\Araç resimler\CAR072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-142875" y="4857750"/>
            <a:ext cx="193040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26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tr-TR" sz="1200" i="1" dirty="0" smtClean="0">
                <a:latin typeface="Cambria" pitchFamily="18" charset="0"/>
              </a:rPr>
              <a:t>	Trafik ve  Yol Güvenliği	            3. BÖLÜM   Trafik Denetimleri  Uygulama</a:t>
            </a:r>
            <a:endParaRPr lang="tr-TR" sz="1200" i="1" dirty="0">
              <a:latin typeface="Cambria" pitchFamily="18" charset="0"/>
            </a:endParaRPr>
          </a:p>
        </p:txBody>
      </p:sp>
      <p:sp>
        <p:nvSpPr>
          <p:cNvPr id="28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862AE05E-B1E1-437D-8D9E-E0F5FDBD95D7}" type="slidenum">
              <a:rPr lang="tr-TR" sz="1050" b="1" smtClean="0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62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29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44408" y="9252"/>
            <a:ext cx="864096" cy="9631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841988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43011" name="6 Metin kutusu"/>
          <p:cNvSpPr txBox="1">
            <a:spLocks noChangeArrowheads="1"/>
          </p:cNvSpPr>
          <p:nvPr/>
        </p:nvSpPr>
        <p:spPr bwMode="auto">
          <a:xfrm>
            <a:off x="899592" y="116632"/>
            <a:ext cx="69119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tr-TR" sz="4400" b="1" dirty="0" smtClean="0">
                <a:solidFill>
                  <a:schemeClr val="bg1"/>
                </a:solidFill>
                <a:latin typeface="Cambria" pitchFamily="18" charset="0"/>
              </a:rPr>
              <a:t>HIZ BİLGİSİ</a:t>
            </a:r>
            <a:endParaRPr lang="tr-TR" sz="44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27" name="15 Dikdörtgen"/>
          <p:cNvSpPr>
            <a:spLocks noChangeArrowheads="1"/>
          </p:cNvSpPr>
          <p:nvPr/>
        </p:nvSpPr>
        <p:spPr bwMode="auto">
          <a:xfrm>
            <a:off x="214313" y="1428750"/>
            <a:ext cx="70723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tr-TR" sz="2800" b="1">
                <a:latin typeface="Cambria" pitchFamily="18" charset="0"/>
                <a:ea typeface="Calibri" pitchFamily="34" charset="0"/>
                <a:cs typeface="Arial" charset="0"/>
              </a:rPr>
              <a:t> Hızın Sürüş Güvenliğine Olumsuz Etkileri;</a:t>
            </a:r>
          </a:p>
        </p:txBody>
      </p:sp>
      <p:sp>
        <p:nvSpPr>
          <p:cNvPr id="28" name="16 Dikdörtgen"/>
          <p:cNvSpPr>
            <a:spLocks noChangeArrowheads="1"/>
          </p:cNvSpPr>
          <p:nvPr/>
        </p:nvSpPr>
        <p:spPr bwMode="auto">
          <a:xfrm>
            <a:off x="285750" y="4572000"/>
            <a:ext cx="885825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Clr>
                <a:srgbClr val="FF0000"/>
              </a:buClr>
              <a:buFont typeface="Wingdings" pitchFamily="2" charset="2"/>
              <a:buChar char="Ø"/>
            </a:pPr>
            <a:r>
              <a:rPr lang="tr-TR" sz="2400">
                <a:solidFill>
                  <a:srgbClr val="000000"/>
                </a:solidFill>
                <a:latin typeface="Cambria" pitchFamily="18" charset="0"/>
              </a:rPr>
              <a:t>Hız arttıkça görüş açısı daralır,</a:t>
            </a:r>
          </a:p>
          <a:p>
            <a:pPr algn="just">
              <a:buClr>
                <a:srgbClr val="FF0000"/>
              </a:buClr>
              <a:buFont typeface="Wingdings" pitchFamily="2" charset="2"/>
              <a:buChar char="Ø"/>
            </a:pPr>
            <a:r>
              <a:rPr lang="tr-TR" sz="2400">
                <a:solidFill>
                  <a:srgbClr val="000000"/>
                </a:solidFill>
                <a:latin typeface="Cambria" pitchFamily="18" charset="0"/>
              </a:rPr>
              <a:t>Potansiyel riskler için tepki verme mesafesi artar.</a:t>
            </a:r>
          </a:p>
          <a:p>
            <a:pPr algn="just">
              <a:buClr>
                <a:srgbClr val="FF0000"/>
              </a:buClr>
              <a:buFont typeface="Wingdings" pitchFamily="2" charset="2"/>
              <a:buChar char="Ø"/>
            </a:pPr>
            <a:r>
              <a:rPr lang="tr-TR" sz="2400">
                <a:solidFill>
                  <a:srgbClr val="000000"/>
                </a:solidFill>
                <a:latin typeface="Cambria" pitchFamily="18" charset="0"/>
              </a:rPr>
              <a:t>Hız arttıkça durma mesafesi artar,</a:t>
            </a:r>
          </a:p>
          <a:p>
            <a:pPr algn="just">
              <a:buClr>
                <a:srgbClr val="FF0000"/>
              </a:buClr>
              <a:buFont typeface="Wingdings" pitchFamily="2" charset="2"/>
              <a:buChar char="Ø"/>
            </a:pPr>
            <a:r>
              <a:rPr lang="tr-TR" sz="2400">
                <a:solidFill>
                  <a:srgbClr val="000000"/>
                </a:solidFill>
                <a:latin typeface="Cambria" pitchFamily="18" charset="0"/>
              </a:rPr>
              <a:t>Dönüş ve sert frende aracın yol tutuş kabiliyeti düşer,</a:t>
            </a:r>
          </a:p>
          <a:p>
            <a:pPr algn="just">
              <a:buClr>
                <a:srgbClr val="FF0000"/>
              </a:buClr>
              <a:buFont typeface="Wingdings" pitchFamily="2" charset="2"/>
              <a:buChar char="Ø"/>
            </a:pPr>
            <a:r>
              <a:rPr lang="tr-TR" sz="2400">
                <a:solidFill>
                  <a:srgbClr val="000000"/>
                </a:solidFill>
                <a:latin typeface="Cambria" pitchFamily="18" charset="0"/>
              </a:rPr>
              <a:t>Aracın kontrolü zorlaşır, sürücünün direksiyon hâkimiyeti azalır,</a:t>
            </a:r>
          </a:p>
        </p:txBody>
      </p:sp>
      <p:pic>
        <p:nvPicPr>
          <p:cNvPr id="29" name="Picture 1" descr="C:\Documents and Settings\Administrator\Desktop\d.jpg"/>
          <p:cNvPicPr>
            <a:picLocks noChangeAspect="1" noChangeArrowheads="1"/>
          </p:cNvPicPr>
          <p:nvPr/>
        </p:nvPicPr>
        <p:blipFill>
          <a:blip r:embed="rId2" cstate="print"/>
          <a:srcRect l="1549" t="2335" r="51961" b="52679"/>
          <a:stretch>
            <a:fillRect/>
          </a:stretch>
        </p:blipFill>
        <p:spPr bwMode="auto">
          <a:xfrm>
            <a:off x="857250" y="2214563"/>
            <a:ext cx="1568450" cy="2195512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30" name="Picture 1" descr="C:\Documents and Settings\Administrator\Desktop\d.jpg"/>
          <p:cNvPicPr>
            <a:picLocks noChangeAspect="1" noChangeArrowheads="1"/>
          </p:cNvPicPr>
          <p:nvPr/>
        </p:nvPicPr>
        <p:blipFill>
          <a:blip r:embed="rId2" cstate="print"/>
          <a:srcRect l="51430" t="2155" r="2856" b="52686"/>
          <a:stretch>
            <a:fillRect/>
          </a:stretch>
        </p:blipFill>
        <p:spPr bwMode="auto">
          <a:xfrm>
            <a:off x="2717800" y="2212975"/>
            <a:ext cx="1639888" cy="2205038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31" name="Picture 1" descr="C:\Documents and Settings\Administrator\Desktop\d.jpg"/>
          <p:cNvPicPr>
            <a:picLocks noChangeAspect="1" noChangeArrowheads="1"/>
          </p:cNvPicPr>
          <p:nvPr/>
        </p:nvPicPr>
        <p:blipFill>
          <a:blip r:embed="rId2" cstate="print"/>
          <a:srcRect l="2654" t="51620" r="52113" b="2145"/>
          <a:stretch>
            <a:fillRect/>
          </a:stretch>
        </p:blipFill>
        <p:spPr bwMode="auto">
          <a:xfrm>
            <a:off x="4697413" y="2212975"/>
            <a:ext cx="1589087" cy="2205038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32" name="Picture 1" descr="C:\Documents and Settings\Administrator\Desktop\d.jpg"/>
          <p:cNvPicPr>
            <a:picLocks noChangeAspect="1" noChangeArrowheads="1"/>
          </p:cNvPicPr>
          <p:nvPr/>
        </p:nvPicPr>
        <p:blipFill>
          <a:blip r:embed="rId2" cstate="print"/>
          <a:srcRect l="50340" t="51620" r="1949" b="2145"/>
          <a:stretch>
            <a:fillRect/>
          </a:stretch>
        </p:blipFill>
        <p:spPr bwMode="auto">
          <a:xfrm>
            <a:off x="6643688" y="2276475"/>
            <a:ext cx="1643062" cy="2152650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4" name="13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tr-TR" sz="1200" i="1" dirty="0" smtClean="0">
                <a:latin typeface="Cambria" pitchFamily="18" charset="0"/>
              </a:rPr>
              <a:t>	Trafik ve  Yol Güvenliği	            3. BÖLÜM   Trafik Denetimleri  Uygulama</a:t>
            </a:r>
            <a:endParaRPr lang="tr-TR" sz="1200" i="1" dirty="0">
              <a:latin typeface="Cambria" pitchFamily="18" charset="0"/>
            </a:endParaRPr>
          </a:p>
        </p:txBody>
      </p:sp>
      <p:sp>
        <p:nvSpPr>
          <p:cNvPr id="17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862AE05E-B1E1-437D-8D9E-E0F5FDBD95D7}" type="slidenum">
              <a:rPr lang="tr-TR" sz="1050" b="1" smtClean="0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63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3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4408" y="9252"/>
            <a:ext cx="864096" cy="9631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841988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43011" name="6 Metin kutusu"/>
          <p:cNvSpPr txBox="1">
            <a:spLocks noChangeArrowheads="1"/>
          </p:cNvSpPr>
          <p:nvPr/>
        </p:nvSpPr>
        <p:spPr bwMode="auto">
          <a:xfrm>
            <a:off x="899592" y="116632"/>
            <a:ext cx="69119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tr-TR" sz="4400" b="1" dirty="0" smtClean="0">
                <a:solidFill>
                  <a:schemeClr val="bg1"/>
                </a:solidFill>
                <a:latin typeface="Cambria" pitchFamily="18" charset="0"/>
              </a:rPr>
              <a:t>HIZ DENETİMLERİ</a:t>
            </a:r>
            <a:endParaRPr lang="tr-TR" sz="44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7" name="Picture 2" descr="http://www.payidar.net/attachments/araba-hastalari/58970d1210067965t-bu-hiz-gostergeleri-kendini-asmis-w114280e210-jpg"/>
          <p:cNvPicPr>
            <a:picLocks noChangeAspect="1" noChangeArrowheads="1"/>
          </p:cNvPicPr>
          <p:nvPr/>
        </p:nvPicPr>
        <p:blipFill>
          <a:blip r:embed="rId2" cstate="print"/>
          <a:srcRect b="2519"/>
          <a:stretch>
            <a:fillRect/>
          </a:stretch>
        </p:blipFill>
        <p:spPr bwMode="auto">
          <a:xfrm>
            <a:off x="6172200" y="1052736"/>
            <a:ext cx="2971800" cy="2141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8" name="Rectangle 21"/>
          <p:cNvSpPr>
            <a:spLocks noChangeArrowheads="1"/>
          </p:cNvSpPr>
          <p:nvPr/>
        </p:nvSpPr>
        <p:spPr bwMode="auto">
          <a:xfrm>
            <a:off x="285750" y="2124794"/>
            <a:ext cx="85725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/>
            <a:r>
              <a:rPr lang="tr-TR" sz="2800" b="1" dirty="0">
                <a:latin typeface="Cambria" pitchFamily="18" charset="0"/>
                <a:cs typeface="Times New Roman" pitchFamily="18" charset="0"/>
              </a:rPr>
              <a:t>Hız Denetimlerinin Amacı;</a:t>
            </a:r>
          </a:p>
          <a:p>
            <a:pPr algn="just" eaLnBrk="0" hangingPunct="0"/>
            <a:endParaRPr lang="tr-TR" sz="2800" b="1" dirty="0">
              <a:latin typeface="Cambria" pitchFamily="18" charset="0"/>
              <a:cs typeface="Times New Roman" pitchFamily="18" charset="0"/>
            </a:endParaRPr>
          </a:p>
          <a:p>
            <a:pPr algn="just" eaLnBrk="0" hangingPunct="0">
              <a:buClr>
                <a:srgbClr val="FF0000"/>
              </a:buClr>
              <a:buFont typeface="Wingdings" pitchFamily="2" charset="2"/>
              <a:buChar char="Ø"/>
            </a:pPr>
            <a:r>
              <a:rPr lang="tr-TR" sz="2800" dirty="0">
                <a:latin typeface="Cambria" pitchFamily="18" charset="0"/>
                <a:cs typeface="Times New Roman" pitchFamily="18" charset="0"/>
              </a:rPr>
              <a:t>Araçların yasalarda belirtilen hızlarda sürülmesini sağlamak,</a:t>
            </a:r>
          </a:p>
          <a:p>
            <a:pPr algn="just" eaLnBrk="0" hangingPunct="0">
              <a:buClr>
                <a:srgbClr val="FF0000"/>
              </a:buClr>
              <a:buFont typeface="Wingdings" pitchFamily="2" charset="2"/>
              <a:buChar char="Ø"/>
            </a:pPr>
            <a:r>
              <a:rPr lang="tr-TR" sz="2800" dirty="0">
                <a:latin typeface="Cambria" pitchFamily="18" charset="0"/>
                <a:cs typeface="Times New Roman" pitchFamily="18" charset="0"/>
              </a:rPr>
              <a:t>Kazaların meydana gelmesini önlemek,</a:t>
            </a:r>
          </a:p>
          <a:p>
            <a:pPr algn="just" eaLnBrk="0" hangingPunct="0">
              <a:buClr>
                <a:srgbClr val="FF0000"/>
              </a:buClr>
              <a:buFont typeface="Wingdings" pitchFamily="2" charset="2"/>
              <a:buChar char="Ø"/>
            </a:pPr>
            <a:r>
              <a:rPr lang="tr-TR" sz="2800" dirty="0">
                <a:latin typeface="Cambria" pitchFamily="18" charset="0"/>
                <a:cs typeface="Times New Roman" pitchFamily="18" charset="0"/>
              </a:rPr>
              <a:t>Meydana gelen kazalarda ölüm ve ciddi yaralanmaları en aza indirmek,</a:t>
            </a:r>
          </a:p>
          <a:p>
            <a:pPr algn="just" eaLnBrk="0" hangingPunct="0">
              <a:buClr>
                <a:srgbClr val="FF0000"/>
              </a:buClr>
              <a:buFont typeface="Wingdings" pitchFamily="2" charset="2"/>
              <a:buChar char="Ø"/>
            </a:pPr>
            <a:r>
              <a:rPr lang="tr-TR" sz="2800" dirty="0">
                <a:latin typeface="Cambria" pitchFamily="18" charset="0"/>
                <a:cs typeface="Times New Roman" pitchFamily="18" charset="0"/>
              </a:rPr>
              <a:t>Hem araç kullananı hem de diğer yol kullanıcılarını can ve mal güvenliği bakımından korumak,</a:t>
            </a:r>
          </a:p>
          <a:p>
            <a:pPr algn="just" eaLnBrk="0" hangingPunct="0">
              <a:buClr>
                <a:srgbClr val="FF0000"/>
              </a:buClr>
              <a:buFont typeface="Wingdings" pitchFamily="2" charset="2"/>
              <a:buChar char="Ø"/>
            </a:pPr>
            <a:r>
              <a:rPr lang="tr-TR" sz="2800" dirty="0">
                <a:latin typeface="Cambria" pitchFamily="18" charset="0"/>
                <a:cs typeface="Times New Roman" pitchFamily="18" charset="0"/>
              </a:rPr>
              <a:t>Güvenli bir trafik ortamının  oluşmasını sağlamak</a:t>
            </a:r>
          </a:p>
        </p:txBody>
      </p:sp>
      <p:sp>
        <p:nvSpPr>
          <p:cNvPr id="9" name="8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tr-TR" sz="1200" i="1" dirty="0" smtClean="0">
                <a:latin typeface="Cambria" pitchFamily="18" charset="0"/>
              </a:rPr>
              <a:t>	Trafik ve  Yol Güvenliği	            3. BÖLÜM   Trafik Denetimleri  Uygulama</a:t>
            </a:r>
            <a:endParaRPr lang="tr-TR" sz="1200" i="1" dirty="0">
              <a:latin typeface="Cambria" pitchFamily="18" charset="0"/>
            </a:endParaRPr>
          </a:p>
        </p:txBody>
      </p:sp>
      <p:sp>
        <p:nvSpPr>
          <p:cNvPr id="10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862AE05E-B1E1-437D-8D9E-E0F5FDBD95D7}" type="slidenum">
              <a:rPr lang="tr-TR" sz="1050" b="1" smtClean="0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64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1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4408" y="9252"/>
            <a:ext cx="864096" cy="9631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841988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14" name="6 Metin kutusu"/>
          <p:cNvSpPr txBox="1">
            <a:spLocks noChangeArrowheads="1"/>
          </p:cNvSpPr>
          <p:nvPr/>
        </p:nvSpPr>
        <p:spPr bwMode="auto">
          <a:xfrm>
            <a:off x="1116013" y="201613"/>
            <a:ext cx="6715125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4000" b="1" dirty="0" smtClean="0">
                <a:solidFill>
                  <a:schemeClr val="bg1"/>
                </a:solidFill>
                <a:latin typeface="Cambria" pitchFamily="18" charset="0"/>
              </a:rPr>
              <a:t>YAKIN TAKİP KURALI</a:t>
            </a:r>
            <a:endParaRPr lang="tr-TR" sz="40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7" name="Picture 3" descr="H:\MESLEKİ\K A Z A L A R\0  1 FOTOGRAFLARLA KAZA ANALİZİ\YAKIN TAKİP KONVOY KAMYON\DSCN00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5538"/>
            <a:ext cx="2916238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5" descr="H:\MESLEKİ\K A Z A L A R\0  1 FOTOGRAFLARLA KAZA ANALİZİ\YAKIN TAKİP KONVOY KAMYON\DSCN00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00" y="3213100"/>
            <a:ext cx="4414838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6" descr="H:\MESLEKİ\K A Z A L A R\0  1 FOTOGRAFLARLA KAZA ANALİZİ\YAKIN TAKİP KONVOY KAMYON\DSCN00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675" y="1125538"/>
            <a:ext cx="3168650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7" descr="H:\MESLEKİ\K A Z A L A R\0  1 FOTOGRAFLARLA KAZA ANALİZİ\YAKIN TAKİP KONVOY KAMYON\DSCN00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7763" y="1125538"/>
            <a:ext cx="2881312" cy="182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 descr="H:\MESLEKİ\K A Z A L A R\0  1 FOTOGRAFLARLA KAZA ANALİZİ\YAKIN TAKİP KONVOY KAMYON\DSCN009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624" y="1124744"/>
            <a:ext cx="7272808" cy="5452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tr-TR" sz="1200" i="1" dirty="0" smtClean="0">
                <a:latin typeface="Cambria" pitchFamily="18" charset="0"/>
              </a:rPr>
              <a:t>	Trafik ve  Yol Güvenliği	            3. BÖLÜM   Trafik Denetimleri  Uygulama</a:t>
            </a:r>
            <a:endParaRPr lang="tr-TR" sz="1200" i="1" dirty="0">
              <a:latin typeface="Cambria" pitchFamily="18" charset="0"/>
            </a:endParaRPr>
          </a:p>
        </p:txBody>
      </p:sp>
      <p:sp>
        <p:nvSpPr>
          <p:cNvPr id="22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862AE05E-B1E1-437D-8D9E-E0F5FDBD95D7}" type="slidenum">
              <a:rPr lang="tr-TR" sz="1050" b="1" smtClean="0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65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3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44408" y="9252"/>
            <a:ext cx="864096" cy="9631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841988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pic>
        <p:nvPicPr>
          <p:cNvPr id="7" name="Picture 11" descr="http://www.yenibozuyuk.com.tr/images/dsc_04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6350" y="1143000"/>
            <a:ext cx="4057650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6 Metin kutusu"/>
          <p:cNvSpPr txBox="1">
            <a:spLocks noChangeArrowheads="1"/>
          </p:cNvSpPr>
          <p:nvPr/>
        </p:nvSpPr>
        <p:spPr bwMode="auto">
          <a:xfrm>
            <a:off x="1357313" y="115888"/>
            <a:ext cx="700087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4400" b="1" dirty="0">
                <a:solidFill>
                  <a:schemeClr val="bg1"/>
                </a:solidFill>
                <a:latin typeface="Cambria" pitchFamily="18" charset="0"/>
              </a:rPr>
              <a:t>HIZ DENETİMLERİ</a:t>
            </a: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142875" y="1785938"/>
            <a:ext cx="485775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/>
            <a:r>
              <a:rPr lang="tr-TR" sz="2400" b="1">
                <a:latin typeface="Cambria" pitchFamily="18" charset="0"/>
                <a:ea typeface="Calibri" pitchFamily="34" charset="0"/>
                <a:cs typeface="Arial" charset="0"/>
              </a:rPr>
              <a:t>Hız denetimleri;</a:t>
            </a:r>
          </a:p>
          <a:p>
            <a:pPr algn="just" eaLnBrk="0" hangingPunct="0"/>
            <a:endParaRPr lang="tr-TR" sz="2400" b="1">
              <a:latin typeface="Cambria" pitchFamily="18" charset="0"/>
              <a:ea typeface="Calibri" pitchFamily="34" charset="0"/>
              <a:cs typeface="Arial" charset="0"/>
            </a:endParaRPr>
          </a:p>
          <a:p>
            <a:pPr algn="just" eaLnBrk="0" hangingPunct="0">
              <a:buClr>
                <a:srgbClr val="FF0000"/>
              </a:buClr>
              <a:buFont typeface="Wingdings" pitchFamily="2" charset="2"/>
              <a:buChar char="ü"/>
            </a:pPr>
            <a:r>
              <a:rPr lang="tr-TR" sz="2400">
                <a:latin typeface="Cambria" pitchFamily="18" charset="0"/>
                <a:ea typeface="Calibri" pitchFamily="34" charset="0"/>
                <a:cs typeface="Arial" charset="0"/>
              </a:rPr>
              <a:t>Radarla,</a:t>
            </a:r>
          </a:p>
          <a:p>
            <a:pPr algn="just" eaLnBrk="0" hangingPunct="0">
              <a:buClr>
                <a:srgbClr val="FF0000"/>
              </a:buClr>
              <a:buFont typeface="Wingdings" pitchFamily="2" charset="2"/>
              <a:buChar char="ü"/>
            </a:pPr>
            <a:r>
              <a:rPr lang="tr-TR" sz="2400">
                <a:latin typeface="Cambria" pitchFamily="18" charset="0"/>
                <a:ea typeface="Calibri" pitchFamily="34" charset="0"/>
                <a:cs typeface="Arial" charset="0"/>
              </a:rPr>
              <a:t>Takografla,</a:t>
            </a:r>
          </a:p>
          <a:p>
            <a:pPr algn="just" eaLnBrk="0" hangingPunct="0">
              <a:buClr>
                <a:srgbClr val="FF0000"/>
              </a:buClr>
              <a:buFont typeface="Wingdings" pitchFamily="2" charset="2"/>
              <a:buChar char="ü"/>
            </a:pPr>
            <a:r>
              <a:rPr lang="tr-TR" sz="2400">
                <a:latin typeface="Cambria" pitchFamily="18" charset="0"/>
                <a:ea typeface="Calibri" pitchFamily="34" charset="0"/>
                <a:cs typeface="Arial" charset="0"/>
              </a:rPr>
              <a:t>Otomatik elektronik sistemlerle</a:t>
            </a:r>
          </a:p>
          <a:p>
            <a:pPr algn="just" eaLnBrk="0" hangingPunct="0">
              <a:buClr>
                <a:srgbClr val="FF0000"/>
              </a:buClr>
              <a:buFont typeface="Wingdings" pitchFamily="2" charset="2"/>
              <a:buChar char="ü"/>
            </a:pPr>
            <a:r>
              <a:rPr lang="tr-TR" sz="2400">
                <a:latin typeface="Cambria" pitchFamily="18" charset="0"/>
                <a:ea typeface="Calibri" pitchFamily="34" charset="0"/>
                <a:cs typeface="Arial" charset="0"/>
              </a:rPr>
              <a:t>Seyir halinde olmak üzere dört şekilde yapılır.</a:t>
            </a:r>
          </a:p>
          <a:p>
            <a:pPr algn="just" eaLnBrk="0" hangingPunct="0"/>
            <a:endParaRPr lang="tr-TR" sz="2400">
              <a:latin typeface="Cambria" pitchFamily="18" charset="0"/>
              <a:ea typeface="Calibri" pitchFamily="34" charset="0"/>
              <a:cs typeface="Arial" charset="0"/>
            </a:endParaRPr>
          </a:p>
          <a:p>
            <a:pPr algn="just" eaLnBrk="0" hangingPunct="0"/>
            <a:r>
              <a:rPr lang="tr-TR" sz="2400">
                <a:latin typeface="Cambria" pitchFamily="18" charset="0"/>
                <a:ea typeface="Calibri" pitchFamily="34" charset="0"/>
                <a:cs typeface="Arial" charset="0"/>
              </a:rPr>
              <a:t>Günümüzde elektronik sistemlerle yapılan hız denetimleri de etkinliği bakımından giderek önem kazanmaktadır. </a:t>
            </a:r>
          </a:p>
        </p:txBody>
      </p:sp>
      <p:pic>
        <p:nvPicPr>
          <p:cNvPr id="10" name="Picture 20"/>
          <p:cNvPicPr>
            <a:picLocks noChangeAspect="1" noChangeArrowheads="1"/>
          </p:cNvPicPr>
          <p:nvPr/>
        </p:nvPicPr>
        <p:blipFill>
          <a:blip r:embed="rId3" cstate="print">
            <a:lum bright="-6000"/>
          </a:blip>
          <a:srcRect/>
          <a:stretch>
            <a:fillRect/>
          </a:stretch>
        </p:blipFill>
        <p:spPr bwMode="auto">
          <a:xfrm>
            <a:off x="5072063" y="4000500"/>
            <a:ext cx="4071937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0 Oval"/>
          <p:cNvSpPr/>
          <p:nvPr/>
        </p:nvSpPr>
        <p:spPr>
          <a:xfrm>
            <a:off x="5286375" y="5857875"/>
            <a:ext cx="1143000" cy="7858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12" name="11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tr-TR" sz="1200" i="1" dirty="0" smtClean="0">
                <a:latin typeface="Cambria" pitchFamily="18" charset="0"/>
              </a:rPr>
              <a:t>	Trafik ve  Yol Güvenliği	            3. BÖLÜM   Trafik Denetimleri  Uygulama</a:t>
            </a:r>
            <a:endParaRPr lang="tr-TR" sz="1200" i="1" dirty="0">
              <a:latin typeface="Cambria" pitchFamily="18" charset="0"/>
            </a:endParaRPr>
          </a:p>
        </p:txBody>
      </p:sp>
      <p:sp>
        <p:nvSpPr>
          <p:cNvPr id="14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862AE05E-B1E1-437D-8D9E-E0F5FDBD95D7}" type="slidenum">
              <a:rPr lang="tr-TR" sz="1050" b="1" smtClean="0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66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3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44408" y="9252"/>
            <a:ext cx="864096" cy="9631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841988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pic>
        <p:nvPicPr>
          <p:cNvPr id="7" name="Picture 3" descr="H:\MY EDUCATİON FOLDER\0 3 KURSLAR\3 TAKOGRAF\3  TAKOGRAF EK KAYNAK\ÖRNEK KAYITLAR\Antalya kaza\29.06.09 VALİ YRD. NIN OĞLU Ö.LÜ\HPIM38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" y="1125538"/>
            <a:ext cx="5113338" cy="338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6 Metin kutusu"/>
          <p:cNvSpPr txBox="1">
            <a:spLocks noChangeArrowheads="1"/>
          </p:cNvSpPr>
          <p:nvPr/>
        </p:nvSpPr>
        <p:spPr bwMode="auto">
          <a:xfrm>
            <a:off x="683269" y="190500"/>
            <a:ext cx="77771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3600" b="1" dirty="0" err="1">
                <a:solidFill>
                  <a:schemeClr val="bg1"/>
                </a:solidFill>
                <a:latin typeface="Cambria" pitchFamily="18" charset="0"/>
              </a:rPr>
              <a:t>Takograf</a:t>
            </a:r>
            <a:r>
              <a:rPr lang="tr-TR" sz="3600" b="1" dirty="0">
                <a:solidFill>
                  <a:schemeClr val="bg1"/>
                </a:solidFill>
                <a:latin typeface="Cambria" pitchFamily="18" charset="0"/>
              </a:rPr>
              <a:t> Cihazlarından Hız Tespiti</a:t>
            </a:r>
          </a:p>
        </p:txBody>
      </p:sp>
      <p:pic>
        <p:nvPicPr>
          <p:cNvPr id="9" name="Picture 4" descr="H:\MY EDUCATİON FOLDER\0 3 KURSLAR\3 TAKOGRAF\3  TAKOGRAF EK KAYNAK\ÖRNEK KAYITLAR\Antalya kaza\29.06.09 VALİ YRD. NIN OĞLU Ö.LÜ\IMGP8145.JPG"/>
          <p:cNvPicPr>
            <a:picLocks noChangeAspect="1" noChangeArrowheads="1"/>
          </p:cNvPicPr>
          <p:nvPr/>
        </p:nvPicPr>
        <p:blipFill>
          <a:blip r:embed="rId3" cstate="print"/>
          <a:srcRect l="17342" t="3986" r="13173"/>
          <a:stretch>
            <a:fillRect/>
          </a:stretch>
        </p:blipFill>
        <p:spPr bwMode="auto">
          <a:xfrm rot="16200000">
            <a:off x="3721008" y="1065839"/>
            <a:ext cx="3240360" cy="3358168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07950" y="4494213"/>
            <a:ext cx="554355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/>
            <a:r>
              <a:rPr lang="tr-TR" sz="2000" b="1" dirty="0">
                <a:latin typeface="Cambria" pitchFamily="18" charset="0"/>
                <a:ea typeface="Calibri" pitchFamily="34" charset="0"/>
                <a:cs typeface="Times New Roman" pitchFamily="18" charset="0"/>
              </a:rPr>
              <a:t>MOTOSİKLET - MİKSER KAZASI</a:t>
            </a:r>
          </a:p>
          <a:p>
            <a:pPr algn="just" eaLnBrk="0" hangingPunct="0"/>
            <a:endParaRPr lang="tr-TR" sz="2000" b="1" dirty="0"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algn="just" eaLnBrk="0" hangingPunct="0">
              <a:buClr>
                <a:srgbClr val="FF0000"/>
              </a:buClr>
              <a:buFont typeface="Wingdings" pitchFamily="2" charset="2"/>
              <a:buChar char="Ø"/>
            </a:pPr>
            <a:r>
              <a:rPr lang="tr-TR" sz="2000" dirty="0">
                <a:latin typeface="Cambria" pitchFamily="18" charset="0"/>
                <a:ea typeface="Calibri" pitchFamily="34" charset="0"/>
                <a:cs typeface="Times New Roman" pitchFamily="18" charset="0"/>
              </a:rPr>
              <a:t> Mikserde </a:t>
            </a:r>
            <a:r>
              <a:rPr lang="tr-TR" sz="2000" dirty="0" err="1">
                <a:latin typeface="Cambria" pitchFamily="18" charset="0"/>
                <a:ea typeface="Calibri" pitchFamily="34" charset="0"/>
                <a:cs typeface="Times New Roman" pitchFamily="18" charset="0"/>
              </a:rPr>
              <a:t>analog</a:t>
            </a:r>
            <a:r>
              <a:rPr lang="tr-TR" sz="2000" dirty="0"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tr-TR" sz="2000" dirty="0" err="1">
                <a:latin typeface="Cambria" pitchFamily="18" charset="0"/>
                <a:ea typeface="Calibri" pitchFamily="34" charset="0"/>
                <a:cs typeface="Times New Roman" pitchFamily="18" charset="0"/>
              </a:rPr>
              <a:t>takograf</a:t>
            </a:r>
            <a:r>
              <a:rPr lang="tr-TR" sz="2000" dirty="0">
                <a:latin typeface="Cambria" pitchFamily="18" charset="0"/>
                <a:ea typeface="Calibri" pitchFamily="34" charset="0"/>
                <a:cs typeface="Times New Roman" pitchFamily="18" charset="0"/>
              </a:rPr>
              <a:t> mevcut</a:t>
            </a:r>
          </a:p>
          <a:p>
            <a:pPr algn="just" eaLnBrk="0" hangingPunct="0">
              <a:buClr>
                <a:srgbClr val="FF0000"/>
              </a:buClr>
              <a:buFont typeface="Wingdings" pitchFamily="2" charset="2"/>
              <a:buChar char="Ø"/>
            </a:pPr>
            <a:r>
              <a:rPr lang="tr-TR" sz="2000" dirty="0">
                <a:latin typeface="Cambria" pitchFamily="18" charset="0"/>
                <a:ea typeface="Calibri" pitchFamily="34" charset="0"/>
                <a:cs typeface="Times New Roman" pitchFamily="18" charset="0"/>
              </a:rPr>
              <a:t> Mikserin kavşakta ışık ihlali yaptığı hızının aşırı olduğu iddiası var</a:t>
            </a:r>
          </a:p>
          <a:p>
            <a:pPr algn="just" eaLnBrk="0" hangingPunct="0">
              <a:buClr>
                <a:srgbClr val="FF0000"/>
              </a:buClr>
              <a:buFont typeface="Wingdings" pitchFamily="2" charset="2"/>
              <a:buChar char="Ø"/>
            </a:pPr>
            <a:r>
              <a:rPr lang="tr-TR" sz="2000" dirty="0">
                <a:latin typeface="Cambria" pitchFamily="18" charset="0"/>
                <a:ea typeface="Calibri" pitchFamily="34" charset="0"/>
                <a:cs typeface="Times New Roman" pitchFamily="18" charset="0"/>
              </a:rPr>
              <a:t> Mikser kavşakta durdu mu?  Kaza anındaki hızı ne kadardır?</a:t>
            </a:r>
          </a:p>
        </p:txBody>
      </p:sp>
      <p:pic>
        <p:nvPicPr>
          <p:cNvPr id="11" name="Picture 1" descr="H:\MESLEKİ\K A Z A L A R\0  1 FOTOGRAFLARLA KAZA ANALİZİ\ANTALYA GOVERNER SON ACCİDENT\29.06.09 VALİ YRD. NIN OĞLU Ö.LÜ\IMGP8145.JPG"/>
          <p:cNvPicPr>
            <a:picLocks noChangeAspect="1" noChangeArrowheads="1"/>
          </p:cNvPicPr>
          <p:nvPr/>
        </p:nvPicPr>
        <p:blipFill>
          <a:blip r:embed="rId4" cstate="print"/>
          <a:srcRect l="52869" t="72749" r="28278" b="3508"/>
          <a:stretch>
            <a:fillRect/>
          </a:stretch>
        </p:blipFill>
        <p:spPr bwMode="auto">
          <a:xfrm rot="13336503">
            <a:off x="6364288" y="1690688"/>
            <a:ext cx="2647950" cy="249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Oval"/>
          <p:cNvSpPr/>
          <p:nvPr/>
        </p:nvSpPr>
        <p:spPr>
          <a:xfrm>
            <a:off x="5940425" y="2924175"/>
            <a:ext cx="360363" cy="2889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14" name="13 Oval"/>
          <p:cNvSpPr/>
          <p:nvPr/>
        </p:nvSpPr>
        <p:spPr>
          <a:xfrm>
            <a:off x="7812088" y="2708275"/>
            <a:ext cx="360362" cy="2889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17" name="16 Oval"/>
          <p:cNvSpPr/>
          <p:nvPr/>
        </p:nvSpPr>
        <p:spPr>
          <a:xfrm>
            <a:off x="8820150" y="2997200"/>
            <a:ext cx="360363" cy="2873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pic>
        <p:nvPicPr>
          <p:cNvPr id="18" name="Picture 5" descr="H:\MY EDUCATİON FOLDER\0 3 KURSLAR\3 TAKOGRAF\3  TAKOGRAF EK KAYNAK\ÖRNEK KAYITLAR\Antalya kaza\29.06.09 VALİ YRD. NIN OĞLU Ö.LÜ\IMGP8148.JPG"/>
          <p:cNvPicPr>
            <a:picLocks noChangeAspect="1" noChangeArrowheads="1"/>
          </p:cNvPicPr>
          <p:nvPr/>
        </p:nvPicPr>
        <p:blipFill>
          <a:blip r:embed="rId5" cstate="print"/>
          <a:srcRect l="54005" t="15350" r="38461" b="66457"/>
          <a:stretch>
            <a:fillRect/>
          </a:stretch>
        </p:blipFill>
        <p:spPr bwMode="auto">
          <a:xfrm>
            <a:off x="5796136" y="1052513"/>
            <a:ext cx="3419475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18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tr-TR" sz="1200" i="1" dirty="0" smtClean="0">
                <a:latin typeface="Cambria" pitchFamily="18" charset="0"/>
              </a:rPr>
              <a:t>	Trafik ve  Yol Güvenliği	            3. BÖLÜM   Trafik Denetimleri  Uygulama</a:t>
            </a:r>
            <a:endParaRPr lang="tr-TR" sz="1200" i="1" dirty="0">
              <a:latin typeface="Cambria" pitchFamily="18" charset="0"/>
            </a:endParaRPr>
          </a:p>
        </p:txBody>
      </p:sp>
      <p:pic>
        <p:nvPicPr>
          <p:cNvPr id="15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44408" y="9252"/>
            <a:ext cx="864096" cy="963107"/>
          </a:xfrm>
          <a:prstGeom prst="rect">
            <a:avLst/>
          </a:prstGeom>
          <a:noFill/>
        </p:spPr>
      </p:pic>
      <p:sp>
        <p:nvSpPr>
          <p:cNvPr id="20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862AE05E-B1E1-437D-8D9E-E0F5FDBD95D7}" type="slidenum">
              <a:rPr lang="tr-TR" sz="1050" b="1" smtClean="0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67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841988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7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28800"/>
            <a:ext cx="8568952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8" name="6 Metin kutusu"/>
          <p:cNvSpPr txBox="1">
            <a:spLocks noChangeArrowheads="1"/>
          </p:cNvSpPr>
          <p:nvPr/>
        </p:nvSpPr>
        <p:spPr bwMode="auto">
          <a:xfrm>
            <a:off x="1" y="115888"/>
            <a:ext cx="83581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4000" b="1" dirty="0" smtClean="0">
                <a:solidFill>
                  <a:schemeClr val="bg1"/>
                </a:solidFill>
                <a:latin typeface="Cambria" pitchFamily="18" charset="0"/>
              </a:rPr>
              <a:t>KIBRIS ANKET SONUÇLARI</a:t>
            </a:r>
            <a:endParaRPr lang="tr-TR" sz="40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8 Dikdörtgen"/>
          <p:cNvSpPr/>
          <p:nvPr/>
        </p:nvSpPr>
        <p:spPr>
          <a:xfrm>
            <a:off x="107504" y="5262299"/>
            <a:ext cx="9001000" cy="83099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tr-TR" sz="4800" b="1" dirty="0" smtClean="0">
                <a:solidFill>
                  <a:srgbClr val="000000"/>
                </a:solidFill>
                <a:latin typeface="Cambria" pitchFamily="18" charset="0"/>
                <a:ea typeface="Calibri" pitchFamily="34" charset="0"/>
                <a:cs typeface="Arial" charset="0"/>
              </a:rPr>
              <a:t>“Algılanan Yakalanma Riski”</a:t>
            </a:r>
            <a:r>
              <a:rPr lang="tr-TR" sz="4800" dirty="0" smtClean="0">
                <a:solidFill>
                  <a:srgbClr val="000000"/>
                </a:solidFill>
                <a:latin typeface="Cambria" pitchFamily="18" charset="0"/>
                <a:ea typeface="Calibri" pitchFamily="34" charset="0"/>
                <a:cs typeface="Arial" charset="0"/>
              </a:rPr>
              <a:t> </a:t>
            </a:r>
            <a:endParaRPr lang="tr-TR" sz="4800" dirty="0"/>
          </a:p>
        </p:txBody>
      </p:sp>
      <p:sp>
        <p:nvSpPr>
          <p:cNvPr id="10" name="9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tr-TR" sz="1200" i="1" dirty="0" smtClean="0">
                <a:latin typeface="Cambria" pitchFamily="18" charset="0"/>
              </a:rPr>
              <a:t>	Trafik ve  Yol Güvenliği	            3. BÖLÜM   Trafik Denetimleri  Uygulama</a:t>
            </a:r>
            <a:endParaRPr lang="tr-TR" sz="1200" i="1" dirty="0">
              <a:latin typeface="Cambria" pitchFamily="18" charset="0"/>
            </a:endParaRPr>
          </a:p>
        </p:txBody>
      </p:sp>
      <p:sp>
        <p:nvSpPr>
          <p:cNvPr id="11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862AE05E-B1E1-437D-8D9E-E0F5FDBD95D7}" type="slidenum">
              <a:rPr lang="tr-TR" sz="1050" b="1" smtClean="0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68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3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4408" y="9252"/>
            <a:ext cx="864096" cy="9631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841988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628775"/>
            <a:ext cx="8640638" cy="4752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8" name="6 Metin kutusu"/>
          <p:cNvSpPr txBox="1">
            <a:spLocks noChangeArrowheads="1"/>
          </p:cNvSpPr>
          <p:nvPr/>
        </p:nvSpPr>
        <p:spPr bwMode="auto">
          <a:xfrm>
            <a:off x="1" y="115888"/>
            <a:ext cx="83581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4000" b="1" dirty="0" smtClean="0">
                <a:solidFill>
                  <a:schemeClr val="bg1"/>
                </a:solidFill>
                <a:latin typeface="Cambria" pitchFamily="18" charset="0"/>
              </a:rPr>
              <a:t>KIBRIS ANKET SONUÇLARI</a:t>
            </a:r>
            <a:endParaRPr lang="tr-TR" sz="40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0" name="9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tr-TR" sz="1200" i="1" dirty="0" smtClean="0">
                <a:latin typeface="Cambria" pitchFamily="18" charset="0"/>
              </a:rPr>
              <a:t>	Trafik ve  Yol Güvenliği	            3. BÖLÜM   Trafik Denetimleri  Uygulama</a:t>
            </a:r>
            <a:endParaRPr lang="tr-TR" sz="1200" i="1" dirty="0">
              <a:latin typeface="Cambria" pitchFamily="18" charset="0"/>
            </a:endParaRPr>
          </a:p>
        </p:txBody>
      </p:sp>
      <p:sp>
        <p:nvSpPr>
          <p:cNvPr id="11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862AE05E-B1E1-437D-8D9E-E0F5FDBD95D7}" type="slidenum">
              <a:rPr lang="tr-TR" sz="1050" b="1" smtClean="0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69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2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4408" y="9252"/>
            <a:ext cx="864096" cy="9631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841988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1773238"/>
            <a:ext cx="896461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23555" name="6 Metin kutusu"/>
          <p:cNvSpPr txBox="1">
            <a:spLocks noChangeArrowheads="1"/>
          </p:cNvSpPr>
          <p:nvPr/>
        </p:nvSpPr>
        <p:spPr bwMode="auto">
          <a:xfrm>
            <a:off x="755650" y="188913"/>
            <a:ext cx="69135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4000" b="1">
                <a:solidFill>
                  <a:schemeClr val="bg1"/>
                </a:solidFill>
                <a:latin typeface="Cambria" pitchFamily="18" charset="0"/>
              </a:rPr>
              <a:t>KIBRIS ANKET SONUÇLARI</a:t>
            </a:r>
          </a:p>
        </p:txBody>
      </p:sp>
      <p:sp>
        <p:nvSpPr>
          <p:cNvPr id="8" name="7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200" i="1" dirty="0">
                <a:latin typeface="Cambria" pitchFamily="18" charset="0"/>
              </a:rPr>
              <a:t>	Trafik ve  Yol Güvenliği	             1. BÖLÜM   Trafikle İlgili Genel Tanımlar</a:t>
            </a:r>
          </a:p>
        </p:txBody>
      </p:sp>
      <p:sp>
        <p:nvSpPr>
          <p:cNvPr id="10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8C4BC682-2675-4061-8AB6-329BD63B8840}" type="slidenum">
              <a:rPr lang="tr-TR" sz="1050" b="1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7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23558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50" y="-26988"/>
            <a:ext cx="936625" cy="104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8" name="6 Metin kutusu"/>
          <p:cNvSpPr txBox="1">
            <a:spLocks noChangeArrowheads="1"/>
          </p:cNvSpPr>
          <p:nvPr/>
        </p:nvSpPr>
        <p:spPr bwMode="auto">
          <a:xfrm>
            <a:off x="1" y="115888"/>
            <a:ext cx="83581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4000" b="1" dirty="0" smtClean="0">
                <a:solidFill>
                  <a:schemeClr val="bg1"/>
                </a:solidFill>
                <a:latin typeface="Cambria" pitchFamily="18" charset="0"/>
              </a:rPr>
              <a:t>KIBRIS ANKET SONUÇLARI</a:t>
            </a:r>
            <a:endParaRPr lang="tr-TR" sz="40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1988840"/>
            <a:ext cx="8892480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tr-TR" sz="1200" i="1" dirty="0" smtClean="0">
                <a:latin typeface="Cambria" pitchFamily="18" charset="0"/>
              </a:rPr>
              <a:t>	Trafik ve  Yol Güvenliği	            3. BÖLÜM   Trafik Denetimleri  Uygulama</a:t>
            </a:r>
            <a:endParaRPr lang="tr-TR" sz="1200" i="1" dirty="0">
              <a:latin typeface="Cambria" pitchFamily="18" charset="0"/>
            </a:endParaRPr>
          </a:p>
        </p:txBody>
      </p:sp>
      <p:sp>
        <p:nvSpPr>
          <p:cNvPr id="11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862AE05E-B1E1-437D-8D9E-E0F5FDBD95D7}" type="slidenum">
              <a:rPr lang="tr-TR" sz="1050" b="1" smtClean="0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70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2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4408" y="9252"/>
            <a:ext cx="864096" cy="9631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841988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8" name="6 Metin kutusu"/>
          <p:cNvSpPr txBox="1">
            <a:spLocks noChangeArrowheads="1"/>
          </p:cNvSpPr>
          <p:nvPr/>
        </p:nvSpPr>
        <p:spPr bwMode="auto">
          <a:xfrm>
            <a:off x="1" y="115888"/>
            <a:ext cx="83581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4000" b="1" dirty="0" smtClean="0">
                <a:solidFill>
                  <a:schemeClr val="bg1"/>
                </a:solidFill>
                <a:latin typeface="Cambria" pitchFamily="18" charset="0"/>
              </a:rPr>
              <a:t>KIBRIS ANKET SONUÇLARI</a:t>
            </a:r>
            <a:endParaRPr lang="tr-TR" sz="40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16832"/>
            <a:ext cx="8712968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tr-TR" sz="1200" i="1" dirty="0" smtClean="0">
                <a:latin typeface="Cambria" pitchFamily="18" charset="0"/>
              </a:rPr>
              <a:t>	Trafik ve  Yol Güvenliği	            3. BÖLÜM   Trafik Denetimleri  Uygulama</a:t>
            </a:r>
            <a:endParaRPr lang="tr-TR" sz="1200" i="1" dirty="0">
              <a:latin typeface="Cambria" pitchFamily="18" charset="0"/>
            </a:endParaRPr>
          </a:p>
        </p:txBody>
      </p:sp>
      <p:sp>
        <p:nvSpPr>
          <p:cNvPr id="11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862AE05E-B1E1-437D-8D9E-E0F5FDBD95D7}" type="slidenum">
              <a:rPr lang="tr-TR" sz="1050" b="1" smtClean="0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71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2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4408" y="9252"/>
            <a:ext cx="864096" cy="9631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841988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 descr="http://kastamonu.meb.gov.tr/mem/trafik/afis-tasarimi-emniyet-kemer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1438"/>
            <a:ext cx="414020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8" name="6 Metin kutusu"/>
          <p:cNvSpPr txBox="1">
            <a:spLocks noChangeArrowheads="1"/>
          </p:cNvSpPr>
          <p:nvPr/>
        </p:nvSpPr>
        <p:spPr bwMode="auto">
          <a:xfrm>
            <a:off x="251520" y="-45244"/>
            <a:ext cx="8424862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4200"/>
              </a:lnSpc>
            </a:pPr>
            <a:r>
              <a:rPr lang="tr-TR" sz="4000" b="1" dirty="0">
                <a:solidFill>
                  <a:schemeClr val="bg1"/>
                </a:solidFill>
                <a:latin typeface="Cambria" pitchFamily="18" charset="0"/>
              </a:rPr>
              <a:t>EMNİYET KEMERİ</a:t>
            </a:r>
          </a:p>
          <a:p>
            <a:pPr algn="ctr">
              <a:lnSpc>
                <a:spcPts val="4200"/>
              </a:lnSpc>
            </a:pPr>
            <a:r>
              <a:rPr lang="tr-TR" sz="4000" b="1" dirty="0">
                <a:solidFill>
                  <a:schemeClr val="bg1"/>
                </a:solidFill>
                <a:latin typeface="Cambria" pitchFamily="18" charset="0"/>
              </a:rPr>
              <a:t>DENETİMLERİ</a:t>
            </a:r>
          </a:p>
        </p:txBody>
      </p:sp>
      <p:sp>
        <p:nvSpPr>
          <p:cNvPr id="9" name="9 Dikdörtgen"/>
          <p:cNvSpPr>
            <a:spLocks noChangeArrowheads="1"/>
          </p:cNvSpPr>
          <p:nvPr/>
        </p:nvSpPr>
        <p:spPr bwMode="auto">
          <a:xfrm>
            <a:off x="4067175" y="1903413"/>
            <a:ext cx="4897438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buClr>
                <a:srgbClr val="FF0000"/>
              </a:buClr>
              <a:buFont typeface="Wingdings" pitchFamily="2" charset="2"/>
              <a:buChar char="q"/>
            </a:pPr>
            <a:r>
              <a:rPr lang="tr-TR" sz="2800">
                <a:solidFill>
                  <a:srgbClr val="000000"/>
                </a:solidFill>
                <a:latin typeface="Cambria" pitchFamily="18" charset="0"/>
                <a:ea typeface="Calibri" pitchFamily="34" charset="0"/>
                <a:cs typeface="Arial" charset="0"/>
              </a:rPr>
              <a:t>  45 km/h hızla giden bir araç duvara çarpması anında, emniyet kemer takmamış ve 75 kg ağırlığındaki sürücü araç direksiyonuna kaç kg baskı uygular.</a:t>
            </a: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996936">
            <a:off x="5800245" y="4184686"/>
            <a:ext cx="1985411" cy="2333221"/>
          </a:xfrm>
          <a:prstGeom prst="ellipse">
            <a:avLst/>
          </a:prstGeom>
          <a:ln w="63500">
            <a:solidFill>
              <a:srgbClr val="FF0000"/>
            </a:solidFill>
          </a:ln>
          <a:effectLst>
            <a:softEdge rad="12700"/>
          </a:effectLst>
        </p:spPr>
      </p:pic>
      <p:sp>
        <p:nvSpPr>
          <p:cNvPr id="11" name="10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tr-TR" sz="1200" i="1" dirty="0" smtClean="0">
                <a:latin typeface="Cambria" pitchFamily="18" charset="0"/>
              </a:rPr>
              <a:t>	Trafik ve  Yol Güvenliği	            3. BÖLÜM   Trafik Denetimleri  Uygulama</a:t>
            </a:r>
            <a:endParaRPr lang="tr-TR" sz="1200" i="1" dirty="0">
              <a:latin typeface="Cambria" pitchFamily="18" charset="0"/>
            </a:endParaRPr>
          </a:p>
        </p:txBody>
      </p:sp>
      <p:sp>
        <p:nvSpPr>
          <p:cNvPr id="12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862AE05E-B1E1-437D-8D9E-E0F5FDBD95D7}" type="slidenum">
              <a:rPr lang="tr-TR" sz="1050" b="1" smtClean="0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72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3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44408" y="9252"/>
            <a:ext cx="864096" cy="9631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841988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 descr="http://kastamonu.meb.gov.tr/mem/trafik/afis-tasarimi-emniyet-kemer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1438"/>
            <a:ext cx="414020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8" name="6 Metin kutusu"/>
          <p:cNvSpPr txBox="1">
            <a:spLocks noChangeArrowheads="1"/>
          </p:cNvSpPr>
          <p:nvPr/>
        </p:nvSpPr>
        <p:spPr bwMode="auto">
          <a:xfrm>
            <a:off x="251520" y="-45244"/>
            <a:ext cx="8424862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4200"/>
              </a:lnSpc>
            </a:pPr>
            <a:r>
              <a:rPr lang="tr-TR" sz="4000" b="1" dirty="0">
                <a:solidFill>
                  <a:schemeClr val="bg1"/>
                </a:solidFill>
                <a:latin typeface="Cambria" pitchFamily="18" charset="0"/>
              </a:rPr>
              <a:t>EMNİYET KEMERİ</a:t>
            </a:r>
          </a:p>
          <a:p>
            <a:pPr algn="ctr">
              <a:lnSpc>
                <a:spcPts val="4200"/>
              </a:lnSpc>
            </a:pPr>
            <a:r>
              <a:rPr lang="tr-TR" sz="4000" b="1" dirty="0">
                <a:solidFill>
                  <a:schemeClr val="bg1"/>
                </a:solidFill>
                <a:latin typeface="Cambria" pitchFamily="18" charset="0"/>
              </a:rPr>
              <a:t>DENETİMLERİ</a:t>
            </a:r>
          </a:p>
        </p:txBody>
      </p:sp>
      <p:sp>
        <p:nvSpPr>
          <p:cNvPr id="9" name="9 Dikdörtgen"/>
          <p:cNvSpPr>
            <a:spLocks noChangeArrowheads="1"/>
          </p:cNvSpPr>
          <p:nvPr/>
        </p:nvSpPr>
        <p:spPr bwMode="auto">
          <a:xfrm>
            <a:off x="4067175" y="1903413"/>
            <a:ext cx="4897438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buClr>
                <a:srgbClr val="FF0000"/>
              </a:buClr>
              <a:buFont typeface="Wingdings" pitchFamily="2" charset="2"/>
              <a:buChar char="q"/>
            </a:pPr>
            <a:r>
              <a:rPr lang="tr-TR" sz="2800">
                <a:solidFill>
                  <a:srgbClr val="000000"/>
                </a:solidFill>
                <a:latin typeface="Cambria" pitchFamily="18" charset="0"/>
                <a:ea typeface="Calibri" pitchFamily="34" charset="0"/>
                <a:cs typeface="Arial" charset="0"/>
              </a:rPr>
              <a:t>  45 km/h hızla giden bir araç duvara çarpması anında, emniyet kemer takmamış ve 75 kg ağırlığındaki sürücü araç direksiyonuna kaç kg baskı uygular.</a:t>
            </a: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996936">
            <a:off x="5800245" y="4184686"/>
            <a:ext cx="1985411" cy="2333221"/>
          </a:xfrm>
          <a:prstGeom prst="ellipse">
            <a:avLst/>
          </a:prstGeom>
          <a:ln w="63500">
            <a:solidFill>
              <a:srgbClr val="FF0000"/>
            </a:solidFill>
          </a:ln>
          <a:effectLst>
            <a:softEdge rad="12700"/>
          </a:effectLst>
        </p:spPr>
      </p:pic>
      <p:sp>
        <p:nvSpPr>
          <p:cNvPr id="11" name="10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tr-TR" sz="1200" i="1" dirty="0" smtClean="0">
                <a:latin typeface="Cambria" pitchFamily="18" charset="0"/>
              </a:rPr>
              <a:t>	Trafik ve  Yol Güvenliği	            3. BÖLÜM   Trafik Denetimleri  Uygulama</a:t>
            </a:r>
            <a:endParaRPr lang="tr-TR" sz="1200" i="1" dirty="0">
              <a:latin typeface="Cambria" pitchFamily="18" charset="0"/>
            </a:endParaRPr>
          </a:p>
        </p:txBody>
      </p:sp>
      <p:sp>
        <p:nvSpPr>
          <p:cNvPr id="12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862AE05E-B1E1-437D-8D9E-E0F5FDBD95D7}" type="slidenum">
              <a:rPr lang="tr-TR" sz="1050" b="1" smtClean="0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73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3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44408" y="9252"/>
            <a:ext cx="864096" cy="9631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84198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7" name="21 Metin kutusu"/>
          <p:cNvSpPr txBox="1">
            <a:spLocks noChangeArrowheads="1"/>
          </p:cNvSpPr>
          <p:nvPr/>
        </p:nvSpPr>
        <p:spPr bwMode="auto">
          <a:xfrm>
            <a:off x="179388" y="1292225"/>
            <a:ext cx="882015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tr-TR" sz="2400">
                <a:latin typeface="Cambria" pitchFamily="18" charset="0"/>
              </a:rPr>
              <a:t>Emniyet kemeri takmamış bir sürücü/yolcu aracın aşırı azalan ivmelemeyle yavaşlaması durumunda, ileri doğru hareket eder…….</a:t>
            </a:r>
          </a:p>
        </p:txBody>
      </p:sp>
      <p:sp>
        <p:nvSpPr>
          <p:cNvPr id="8" name="6 Metin kutusu"/>
          <p:cNvSpPr txBox="1">
            <a:spLocks noChangeArrowheads="1"/>
          </p:cNvSpPr>
          <p:nvPr/>
        </p:nvSpPr>
        <p:spPr bwMode="auto">
          <a:xfrm>
            <a:off x="1042988" y="309563"/>
            <a:ext cx="7215187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3300"/>
              </a:lnSpc>
            </a:pPr>
            <a:r>
              <a:rPr lang="tr-TR" sz="4000" dirty="0">
                <a:solidFill>
                  <a:schemeClr val="bg1"/>
                </a:solidFill>
                <a:latin typeface="Cambria" pitchFamily="18" charset="0"/>
              </a:rPr>
              <a:t>Emniyet Kemeri  Kullanılmazsa</a:t>
            </a:r>
          </a:p>
        </p:txBody>
      </p:sp>
      <p:pic>
        <p:nvPicPr>
          <p:cNvPr id="9" name="Picture 4" descr="Fotocint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00" y="4492625"/>
            <a:ext cx="2857500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 descr="emniyet kemeri3"/>
          <p:cNvPicPr>
            <a:picLocks noChangeAspect="1" noChangeArrowheads="1"/>
          </p:cNvPicPr>
          <p:nvPr/>
        </p:nvPicPr>
        <p:blipFill>
          <a:blip r:embed="rId3" cstate="print"/>
          <a:srcRect l="3688" t="5888" r="4646" b="10945"/>
          <a:stretch>
            <a:fillRect/>
          </a:stretch>
        </p:blipFill>
        <p:spPr bwMode="auto">
          <a:xfrm>
            <a:off x="0" y="4564063"/>
            <a:ext cx="2786063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Fotocint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420938"/>
            <a:ext cx="2786063" cy="200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Fotocint0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113" y="2420938"/>
            <a:ext cx="3025775" cy="200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 descr="Fotocint0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6500" y="2420938"/>
            <a:ext cx="2857500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Fotocint05"/>
          <p:cNvPicPr>
            <a:picLocks noChangeAspect="1" noChangeArrowheads="1"/>
          </p:cNvPicPr>
          <p:nvPr/>
        </p:nvPicPr>
        <p:blipFill>
          <a:blip r:embed="rId7" cstate="print"/>
          <a:srcRect t="8057"/>
          <a:stretch>
            <a:fillRect/>
          </a:stretch>
        </p:blipFill>
        <p:spPr bwMode="auto">
          <a:xfrm>
            <a:off x="3059113" y="4581525"/>
            <a:ext cx="3097212" cy="198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 descr="Fotocint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40768"/>
            <a:ext cx="8712968" cy="5218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18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tr-TR" sz="1200" i="1" dirty="0" smtClean="0">
                <a:latin typeface="Cambria" pitchFamily="18" charset="0"/>
              </a:rPr>
              <a:t>	Trafik ve  Yol Güvenliği	            3. BÖLÜM   Trafik Denetimleri  Uygulama</a:t>
            </a:r>
            <a:endParaRPr lang="tr-TR" sz="1200" i="1" dirty="0">
              <a:latin typeface="Cambria" pitchFamily="18" charset="0"/>
            </a:endParaRPr>
          </a:p>
        </p:txBody>
      </p:sp>
      <p:sp>
        <p:nvSpPr>
          <p:cNvPr id="20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862AE05E-B1E1-437D-8D9E-E0F5FDBD95D7}" type="slidenum">
              <a:rPr lang="tr-TR" sz="1050" b="1" smtClean="0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74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5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44408" y="9252"/>
            <a:ext cx="864096" cy="9631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84198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4210" name="Object 14"/>
          <p:cNvGraphicFramePr>
            <a:graphicFrameLocks noChangeAspect="1"/>
          </p:cNvGraphicFramePr>
          <p:nvPr/>
        </p:nvGraphicFramePr>
        <p:xfrm>
          <a:off x="251520" y="1412999"/>
          <a:ext cx="8640960" cy="5040337"/>
        </p:xfrm>
        <a:graphic>
          <a:graphicData uri="http://schemas.openxmlformats.org/presentationml/2006/ole">
            <p:oleObj spid="_x0000_s117762" name="Chart" r:id="rId3" imgW="5943600" imgH="2943157" progId="Excel.Sheet.8">
              <p:embed/>
            </p:oleObj>
          </a:graphicData>
        </a:graphic>
      </p:graphicFrame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8" name="6 Metin kutusu"/>
          <p:cNvSpPr txBox="1">
            <a:spLocks noChangeArrowheads="1"/>
          </p:cNvSpPr>
          <p:nvPr/>
        </p:nvSpPr>
        <p:spPr bwMode="auto">
          <a:xfrm>
            <a:off x="395536" y="188640"/>
            <a:ext cx="72723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3600" b="1" dirty="0" smtClean="0">
                <a:solidFill>
                  <a:schemeClr val="bg1"/>
                </a:solidFill>
                <a:latin typeface="Cambria" pitchFamily="18" charset="0"/>
              </a:rPr>
              <a:t>KIBRIS ANKET SONUÇLARI</a:t>
            </a:r>
            <a:endParaRPr lang="tr-TR" sz="36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8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tr-TR" sz="1200" i="1" dirty="0" smtClean="0">
                <a:latin typeface="Cambria" pitchFamily="18" charset="0"/>
              </a:rPr>
              <a:t>	Trafik ve  Yol Güvenliği	            3. BÖLÜM   Trafik Denetimleri  Uygulama</a:t>
            </a:r>
            <a:endParaRPr lang="tr-TR" sz="1200" i="1" dirty="0">
              <a:latin typeface="Cambria" pitchFamily="18" charset="0"/>
            </a:endParaRPr>
          </a:p>
        </p:txBody>
      </p:sp>
      <p:sp>
        <p:nvSpPr>
          <p:cNvPr id="10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862AE05E-B1E1-437D-8D9E-E0F5FDBD95D7}" type="slidenum">
              <a:rPr lang="tr-TR" sz="1050" b="1" smtClean="0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75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1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44408" y="9252"/>
            <a:ext cx="864096" cy="9631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84198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7" name="6 Metin kutusu"/>
          <p:cNvSpPr txBox="1">
            <a:spLocks noChangeArrowheads="1"/>
          </p:cNvSpPr>
          <p:nvPr/>
        </p:nvSpPr>
        <p:spPr bwMode="auto">
          <a:xfrm>
            <a:off x="285750" y="-71438"/>
            <a:ext cx="857250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4200"/>
              </a:lnSpc>
            </a:pPr>
            <a:r>
              <a:rPr lang="tr-TR" sz="4000" b="1" dirty="0">
                <a:solidFill>
                  <a:schemeClr val="bg1"/>
                </a:solidFill>
                <a:latin typeface="Cambria" pitchFamily="18" charset="0"/>
              </a:rPr>
              <a:t>CEP TELEFONU KULLANIMI DENETİMİ</a:t>
            </a:r>
          </a:p>
        </p:txBody>
      </p:sp>
      <p:sp>
        <p:nvSpPr>
          <p:cNvPr id="8" name="5 Metin kutusu"/>
          <p:cNvSpPr txBox="1">
            <a:spLocks noChangeArrowheads="1"/>
          </p:cNvSpPr>
          <p:nvPr/>
        </p:nvSpPr>
        <p:spPr bwMode="auto">
          <a:xfrm>
            <a:off x="180975" y="5475288"/>
            <a:ext cx="8748713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tr-TR" sz="2800">
                <a:latin typeface="Cambria" pitchFamily="18" charset="0"/>
              </a:rPr>
              <a:t>Cep telefonu ile görüşen kişi, çevresindeki olaylara yeterince konsantre olamaz ve yeterince kavrayamaz.   </a:t>
            </a:r>
          </a:p>
        </p:txBody>
      </p:sp>
      <p:pic>
        <p:nvPicPr>
          <p:cNvPr id="9" name="korna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8938" y="1500188"/>
            <a:ext cx="5984875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tr-TR" sz="1200" i="1" dirty="0" smtClean="0">
                <a:latin typeface="Cambria" pitchFamily="18" charset="0"/>
              </a:rPr>
              <a:t>	Trafik ve  Yol Güvenliği	            3. BÖLÜM   Trafik Denetimleri  Uygulama</a:t>
            </a:r>
            <a:endParaRPr lang="tr-TR" sz="1200" i="1" dirty="0">
              <a:latin typeface="Cambria" pitchFamily="18" charset="0"/>
            </a:endParaRPr>
          </a:p>
        </p:txBody>
      </p:sp>
      <p:sp>
        <p:nvSpPr>
          <p:cNvPr id="11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862AE05E-B1E1-437D-8D9E-E0F5FDBD95D7}" type="slidenum">
              <a:rPr lang="tr-TR" sz="1050" b="1" smtClean="0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76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2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44408" y="9252"/>
            <a:ext cx="864096" cy="9631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84198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://www.tekno7.com/thumbnail.php?file=tekno7_556644755.jpg&amp;size=article_medi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1863" y="1412875"/>
            <a:ext cx="2376487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Deneyimsizlik + Direksiyonda SMS = Kaz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1196975"/>
            <a:ext cx="2519363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http://www.techno-labs.com/image/index/556/BT2010_20_Lifestyle_GirldrivingHORIZONT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1412875"/>
            <a:ext cx="2422525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9" name="6 Metin kutusu"/>
          <p:cNvSpPr txBox="1">
            <a:spLocks noChangeArrowheads="1"/>
          </p:cNvSpPr>
          <p:nvPr/>
        </p:nvSpPr>
        <p:spPr bwMode="auto">
          <a:xfrm>
            <a:off x="285750" y="-71438"/>
            <a:ext cx="857250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4200"/>
              </a:lnSpc>
            </a:pPr>
            <a:r>
              <a:rPr lang="tr-TR" sz="3600" b="1">
                <a:solidFill>
                  <a:schemeClr val="bg1"/>
                </a:solidFill>
                <a:latin typeface="Cambria" pitchFamily="18" charset="0"/>
              </a:rPr>
              <a:t>CEP TELEFONU KULLANIMI</a:t>
            </a:r>
          </a:p>
          <a:p>
            <a:pPr algn="ctr">
              <a:lnSpc>
                <a:spcPts val="4200"/>
              </a:lnSpc>
            </a:pPr>
            <a:r>
              <a:rPr lang="tr-TR" sz="3600" b="1">
                <a:solidFill>
                  <a:schemeClr val="bg1"/>
                </a:solidFill>
                <a:latin typeface="Cambria" pitchFamily="18" charset="0"/>
              </a:rPr>
              <a:t>KAZA İLİŞKİSİ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15900" y="3155950"/>
            <a:ext cx="8748713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/>
            <a:r>
              <a:rPr lang="tr-TR" sz="2400">
                <a:latin typeface="Cambria" pitchFamily="18" charset="0"/>
              </a:rPr>
              <a:t>İngiltere’ de yapılan araştırmalarda, saatte 110 km/s hızla giden bir araç sürücüsü aniden durması gerektiğinde reaksiyon mesafesinin; </a:t>
            </a:r>
          </a:p>
          <a:p>
            <a:pPr algn="just" eaLnBrk="0" hangingPunct="0"/>
            <a:endParaRPr lang="tr-TR" sz="2400">
              <a:latin typeface="Cambria" pitchFamily="18" charset="0"/>
            </a:endParaRPr>
          </a:p>
          <a:p>
            <a:pPr algn="just" eaLnBrk="0" hangingPunct="0"/>
            <a:endParaRPr lang="tr-TR" sz="2400">
              <a:latin typeface="Cambria" pitchFamily="18" charset="0"/>
            </a:endParaRPr>
          </a:p>
          <a:p>
            <a:pPr algn="just" eaLnBrk="0" hangingPunct="0"/>
            <a:endParaRPr lang="tr-TR" sz="2400">
              <a:latin typeface="Cambria" pitchFamily="18" charset="0"/>
            </a:endParaRPr>
          </a:p>
          <a:p>
            <a:pPr algn="just" eaLnBrk="0" hangingPunct="0"/>
            <a:endParaRPr lang="tr-TR" sz="2400">
              <a:latin typeface="Cambria" pitchFamily="18" charset="0"/>
            </a:endParaRPr>
          </a:p>
          <a:p>
            <a:pPr algn="just" eaLnBrk="0" hangingPunct="0"/>
            <a:endParaRPr lang="tr-TR" sz="2400">
              <a:latin typeface="Cambria" pitchFamily="18" charset="0"/>
            </a:endParaRPr>
          </a:p>
          <a:p>
            <a:pPr algn="r" eaLnBrk="0" hangingPunct="0"/>
            <a:r>
              <a:rPr lang="tr-TR" sz="2400" b="1">
                <a:latin typeface="Cambria" pitchFamily="18" charset="0"/>
              </a:rPr>
              <a:t>olduğu saptanmıştır. </a:t>
            </a:r>
            <a:endParaRPr lang="tr-TR" sz="4000" b="1">
              <a:latin typeface="Cambria" pitchFamily="18" charset="0"/>
            </a:endParaRPr>
          </a:p>
        </p:txBody>
      </p:sp>
      <p:graphicFrame>
        <p:nvGraphicFramePr>
          <p:cNvPr id="11" name="10 Tablo"/>
          <p:cNvGraphicFramePr>
            <a:graphicFrameLocks noGrp="1"/>
          </p:cNvGraphicFramePr>
          <p:nvPr/>
        </p:nvGraphicFramePr>
        <p:xfrm>
          <a:off x="179388" y="4441825"/>
          <a:ext cx="8820150" cy="164623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249676"/>
                <a:gridCol w="3570474"/>
              </a:tblGrid>
              <a:tr h="457286"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</a:rPr>
                        <a:t>Sürücü Durumu</a:t>
                      </a:r>
                      <a:endParaRPr lang="tr-TR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</a:endParaRPr>
                    </a:p>
                  </a:txBody>
                  <a:tcPr marL="91437" marR="91437" marT="45737" marB="45737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</a:rPr>
                        <a:t>Reaksiyon Mesafesi (m)</a:t>
                      </a:r>
                      <a:endParaRPr lang="tr-TR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</a:endParaRPr>
                    </a:p>
                  </a:txBody>
                  <a:tcPr marL="91437" marR="91437" marT="45737" marB="45737" anchor="ctr">
                    <a:solidFill>
                      <a:srgbClr val="7030A0"/>
                    </a:solidFill>
                  </a:tcPr>
                </a:tc>
              </a:tr>
              <a:tr h="396317">
                <a:tc>
                  <a:txBody>
                    <a:bodyPr/>
                    <a:lstStyle/>
                    <a:p>
                      <a:pPr algn="l"/>
                      <a:r>
                        <a:rPr lang="tr-TR" sz="2000" b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Normal Durumda</a:t>
                      </a:r>
                      <a:endParaRPr lang="tr-TR" sz="2000" b="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 marL="91437" marR="91437" marT="45737" marB="4573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b="1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31 metre</a:t>
                      </a:r>
                      <a:endParaRPr lang="tr-TR" sz="2000" b="1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 marL="91437" marR="91437" marT="45737" marB="45737" anchor="ctr"/>
                </a:tc>
              </a:tr>
              <a:tr h="396317">
                <a:tc>
                  <a:txBody>
                    <a:bodyPr/>
                    <a:lstStyle/>
                    <a:p>
                      <a:pPr algn="l"/>
                      <a:r>
                        <a:rPr lang="tr-TR" sz="2000" b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Kulaklıklı Cep Telefonu İle Konuşuyorsa</a:t>
                      </a:r>
                      <a:endParaRPr lang="tr-TR" sz="2000" b="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 marL="91437" marR="91437" marT="45737" marB="4573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b="1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39 metre</a:t>
                      </a:r>
                      <a:endParaRPr lang="tr-TR" sz="2000" b="1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 marL="91437" marR="91437" marT="45737" marB="45737" anchor="ctr"/>
                </a:tc>
              </a:tr>
              <a:tr h="396317">
                <a:tc>
                  <a:txBody>
                    <a:bodyPr/>
                    <a:lstStyle/>
                    <a:p>
                      <a:pPr algn="l"/>
                      <a:r>
                        <a:rPr lang="tr-TR" sz="2000" b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Cep Telefonunu Eline Alarak Konuşuyorsa</a:t>
                      </a:r>
                      <a:endParaRPr lang="tr-TR" sz="2000" b="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 marL="91437" marR="91437" marT="45737" marB="4573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b="1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45 metre</a:t>
                      </a:r>
                      <a:endParaRPr lang="tr-TR" sz="2000" b="1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 marL="91437" marR="91437" marT="45737" marB="45737" anchor="ctr"/>
                </a:tc>
              </a:tr>
            </a:tbl>
          </a:graphicData>
        </a:graphic>
      </p:graphicFrame>
      <p:sp>
        <p:nvSpPr>
          <p:cNvPr id="14" name="13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tr-TR" sz="1200" i="1" dirty="0" smtClean="0">
                <a:latin typeface="Cambria" pitchFamily="18" charset="0"/>
              </a:rPr>
              <a:t>	Trafik ve  Yol Güvenliği	            3. BÖLÜM   Trafik Denetimleri  Uygulama</a:t>
            </a:r>
            <a:endParaRPr lang="tr-TR" sz="1200" i="1" dirty="0">
              <a:latin typeface="Cambria" pitchFamily="18" charset="0"/>
            </a:endParaRPr>
          </a:p>
        </p:txBody>
      </p:sp>
      <p:sp>
        <p:nvSpPr>
          <p:cNvPr id="17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862AE05E-B1E1-437D-8D9E-E0F5FDBD95D7}" type="slidenum">
              <a:rPr lang="tr-TR" sz="1050" b="1" smtClean="0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77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3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44408" y="9252"/>
            <a:ext cx="864096" cy="9631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84198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773238"/>
            <a:ext cx="8374062" cy="464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6 Metin kutusu"/>
          <p:cNvSpPr txBox="1">
            <a:spLocks noChangeArrowheads="1"/>
          </p:cNvSpPr>
          <p:nvPr/>
        </p:nvSpPr>
        <p:spPr bwMode="auto">
          <a:xfrm>
            <a:off x="395536" y="188640"/>
            <a:ext cx="72723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3600" b="1" dirty="0" smtClean="0">
                <a:solidFill>
                  <a:schemeClr val="bg1"/>
                </a:solidFill>
                <a:latin typeface="Cambria" pitchFamily="18" charset="0"/>
              </a:rPr>
              <a:t>KIBRIS ANKET SONUÇLARI</a:t>
            </a:r>
            <a:endParaRPr lang="tr-TR" sz="36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8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tr-TR" sz="1200" i="1" dirty="0" smtClean="0">
                <a:latin typeface="Cambria" pitchFamily="18" charset="0"/>
              </a:rPr>
              <a:t>	Trafik ve  Yol Güvenliği	            3. BÖLÜM   Trafik Denetimleri  Uygulama</a:t>
            </a:r>
            <a:endParaRPr lang="tr-TR" sz="1200" i="1" dirty="0">
              <a:latin typeface="Cambria" pitchFamily="18" charset="0"/>
            </a:endParaRPr>
          </a:p>
        </p:txBody>
      </p:sp>
      <p:sp>
        <p:nvSpPr>
          <p:cNvPr id="10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862AE05E-B1E1-437D-8D9E-E0F5FDBD95D7}" type="slidenum">
              <a:rPr lang="tr-TR" sz="1050" b="1" smtClean="0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78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1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4408" y="9252"/>
            <a:ext cx="864096" cy="9631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84198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2" cstate="print"/>
          <a:srcRect b="18745"/>
          <a:stretch>
            <a:fillRect/>
          </a:stretch>
        </p:blipFill>
        <p:spPr bwMode="auto">
          <a:xfrm>
            <a:off x="0" y="1428750"/>
            <a:ext cx="4035425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6 Metin kutusu"/>
          <p:cNvSpPr txBox="1">
            <a:spLocks noChangeArrowheads="1"/>
          </p:cNvSpPr>
          <p:nvPr/>
        </p:nvSpPr>
        <p:spPr bwMode="auto">
          <a:xfrm>
            <a:off x="-36512" y="-27384"/>
            <a:ext cx="9144000" cy="111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4000"/>
              </a:lnSpc>
            </a:pPr>
            <a:r>
              <a:rPr lang="tr-TR" sz="3600" b="1" dirty="0">
                <a:solidFill>
                  <a:schemeClr val="bg1"/>
                </a:solidFill>
                <a:latin typeface="Cambria" pitchFamily="18" charset="0"/>
              </a:rPr>
              <a:t>ŞERİT İHLALİ VE</a:t>
            </a:r>
          </a:p>
          <a:p>
            <a:pPr algn="ctr">
              <a:lnSpc>
                <a:spcPts val="4000"/>
              </a:lnSpc>
            </a:pPr>
            <a:r>
              <a:rPr lang="tr-TR" sz="3600" b="1" dirty="0">
                <a:solidFill>
                  <a:schemeClr val="bg1"/>
                </a:solidFill>
                <a:latin typeface="Cambria" pitchFamily="18" charset="0"/>
              </a:rPr>
              <a:t>HATALI SOLLAMA DENETİMİ</a:t>
            </a:r>
          </a:p>
        </p:txBody>
      </p:sp>
      <p:sp>
        <p:nvSpPr>
          <p:cNvPr id="9" name="15 Dikdörtgen"/>
          <p:cNvSpPr>
            <a:spLocks noChangeArrowheads="1"/>
          </p:cNvSpPr>
          <p:nvPr/>
        </p:nvSpPr>
        <p:spPr bwMode="auto">
          <a:xfrm>
            <a:off x="4071938" y="2513013"/>
            <a:ext cx="4929187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Clr>
                <a:srgbClr val="FF0000"/>
              </a:buClr>
            </a:pPr>
            <a:r>
              <a:rPr lang="tr-TR" sz="2400" b="1">
                <a:latin typeface="Cambria" pitchFamily="18" charset="0"/>
              </a:rPr>
              <a:t>Şerit İhlali Denetimlerinin Amacı;</a:t>
            </a:r>
          </a:p>
          <a:p>
            <a:pPr algn="just">
              <a:buClr>
                <a:srgbClr val="FF0000"/>
              </a:buClr>
              <a:buFont typeface="Wingdings" pitchFamily="2" charset="2"/>
              <a:buChar char="q"/>
            </a:pPr>
            <a:endParaRPr lang="tr-TR" sz="2400" b="1">
              <a:latin typeface="Cambria" pitchFamily="18" charset="0"/>
            </a:endParaRPr>
          </a:p>
          <a:p>
            <a:pPr algn="just">
              <a:buClr>
                <a:srgbClr val="FF0000"/>
              </a:buClr>
              <a:buFont typeface="Wingdings" pitchFamily="2" charset="2"/>
              <a:buChar char="q"/>
            </a:pPr>
            <a:r>
              <a:rPr lang="tr-TR" sz="2400">
                <a:latin typeface="Cambria" pitchFamily="18" charset="0"/>
              </a:rPr>
              <a:t>Kazaların meydana gelmesinde şerit ihlali ve hatalı sollama büyük bir oran oluşturmaktadır.</a:t>
            </a:r>
          </a:p>
          <a:p>
            <a:pPr algn="just">
              <a:buClr>
                <a:srgbClr val="FF0000"/>
              </a:buClr>
              <a:buFont typeface="Wingdings" pitchFamily="2" charset="2"/>
              <a:buChar char="q"/>
            </a:pPr>
            <a:endParaRPr lang="tr-TR" sz="2400">
              <a:latin typeface="Cambria" pitchFamily="18" charset="0"/>
            </a:endParaRPr>
          </a:p>
          <a:p>
            <a:pPr algn="just">
              <a:buClr>
                <a:srgbClr val="FF0000"/>
              </a:buClr>
              <a:buFont typeface="Wingdings" pitchFamily="2" charset="2"/>
              <a:buChar char="q"/>
            </a:pPr>
            <a:r>
              <a:rPr lang="tr-TR" sz="2400">
                <a:latin typeface="Cambria" pitchFamily="18" charset="0"/>
              </a:rPr>
              <a:t>Bu yönde yapılacak denetimler can ve mal güvenliği bakımından önemlidir.</a:t>
            </a:r>
          </a:p>
        </p:txBody>
      </p:sp>
      <p:sp>
        <p:nvSpPr>
          <p:cNvPr id="10" name="9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tr-TR" sz="1200" i="1" dirty="0" smtClean="0">
                <a:latin typeface="Cambria" pitchFamily="18" charset="0"/>
              </a:rPr>
              <a:t>	Trafik ve  Yol Güvenliği	            3. BÖLÜM   Trafik Denetimleri  Uygulama</a:t>
            </a:r>
            <a:endParaRPr lang="tr-TR" sz="1200" i="1" dirty="0">
              <a:latin typeface="Cambria" pitchFamily="18" charset="0"/>
            </a:endParaRPr>
          </a:p>
        </p:txBody>
      </p:sp>
      <p:sp>
        <p:nvSpPr>
          <p:cNvPr id="11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862AE05E-B1E1-437D-8D9E-E0F5FDBD95D7}" type="slidenum">
              <a:rPr lang="tr-TR" sz="1050" b="1" smtClean="0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79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2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4408" y="9252"/>
            <a:ext cx="864096" cy="9631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84198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700213"/>
            <a:ext cx="8820150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24579" name="6 Metin kutusu"/>
          <p:cNvSpPr txBox="1">
            <a:spLocks noChangeArrowheads="1"/>
          </p:cNvSpPr>
          <p:nvPr/>
        </p:nvSpPr>
        <p:spPr bwMode="auto">
          <a:xfrm>
            <a:off x="755650" y="188913"/>
            <a:ext cx="69135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4000" b="1">
                <a:solidFill>
                  <a:schemeClr val="bg1"/>
                </a:solidFill>
                <a:latin typeface="Cambria" pitchFamily="18" charset="0"/>
              </a:rPr>
              <a:t>KIBRIS ANKET SONUÇLARI</a:t>
            </a:r>
          </a:p>
        </p:txBody>
      </p:sp>
      <p:sp>
        <p:nvSpPr>
          <p:cNvPr id="8" name="7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200" i="1" dirty="0">
                <a:latin typeface="Cambria" pitchFamily="18" charset="0"/>
              </a:rPr>
              <a:t>	Trafik ve  Yol Güvenliği	             1. BÖLÜM   Trafikle İlgili Genel Tanımlar</a:t>
            </a:r>
          </a:p>
        </p:txBody>
      </p:sp>
      <p:sp>
        <p:nvSpPr>
          <p:cNvPr id="10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DBEE880B-4E3B-4E1A-AFE9-6E3CECB9B6CC}" type="slidenum">
              <a:rPr lang="tr-TR" sz="1050" b="1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8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24582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50" y="-26988"/>
            <a:ext cx="936625" cy="104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pic>
        <p:nvPicPr>
          <p:cNvPr id="7" name="Picture 3" descr="3"/>
          <p:cNvPicPr>
            <a:picLocks noChangeAspect="1" noChangeArrowheads="1"/>
          </p:cNvPicPr>
          <p:nvPr/>
        </p:nvPicPr>
        <p:blipFill>
          <a:blip r:embed="rId2" cstate="print"/>
          <a:srcRect l="4918" t="6898" r="4462" b="6952"/>
          <a:stretch>
            <a:fillRect/>
          </a:stretch>
        </p:blipFill>
        <p:spPr bwMode="auto">
          <a:xfrm>
            <a:off x="2071670" y="1857364"/>
            <a:ext cx="473711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8" name="6 Metin kutusu"/>
          <p:cNvSpPr txBox="1">
            <a:spLocks noChangeArrowheads="1"/>
          </p:cNvSpPr>
          <p:nvPr/>
        </p:nvSpPr>
        <p:spPr bwMode="auto">
          <a:xfrm>
            <a:off x="251520" y="-66451"/>
            <a:ext cx="8028384" cy="111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tr-TR" sz="3200" b="1" dirty="0">
                <a:solidFill>
                  <a:schemeClr val="bg1"/>
                </a:solidFill>
                <a:latin typeface="Cambria" pitchFamily="18" charset="0"/>
              </a:rPr>
              <a:t>ŞERİT İHLALİ VE</a:t>
            </a:r>
          </a:p>
          <a:p>
            <a:pPr algn="ctr">
              <a:lnSpc>
                <a:spcPts val="4000"/>
              </a:lnSpc>
            </a:pPr>
            <a:r>
              <a:rPr lang="tr-TR" sz="3200" b="1" dirty="0">
                <a:solidFill>
                  <a:schemeClr val="bg1"/>
                </a:solidFill>
                <a:latin typeface="Cambria" pitchFamily="18" charset="0"/>
              </a:rPr>
              <a:t>HATALI SOLLAMA DENETİMİ</a:t>
            </a:r>
          </a:p>
        </p:txBody>
      </p:sp>
      <p:pic>
        <p:nvPicPr>
          <p:cNvPr id="9" name="Picture 3" descr="3"/>
          <p:cNvPicPr>
            <a:picLocks noChangeAspect="1" noChangeArrowheads="1"/>
          </p:cNvPicPr>
          <p:nvPr/>
        </p:nvPicPr>
        <p:blipFill>
          <a:blip r:embed="rId3" cstate="print"/>
          <a:srcRect l="50197" t="7086" r="10039" b="22441"/>
          <a:stretch>
            <a:fillRect/>
          </a:stretch>
        </p:blipFill>
        <p:spPr bwMode="auto">
          <a:xfrm>
            <a:off x="5715008" y="3786190"/>
            <a:ext cx="1071570" cy="857256"/>
          </a:xfrm>
          <a:prstGeom prst="roundRect">
            <a:avLst>
              <a:gd name="adj" fmla="val 2522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31750"/>
          </a:effectLst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428625" y="4857750"/>
            <a:ext cx="842962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buClr>
                <a:srgbClr val="FF0000"/>
              </a:buClr>
              <a:buFont typeface="Wingdings" pitchFamily="2" charset="2"/>
              <a:buChar char="q"/>
            </a:pPr>
            <a:r>
              <a:rPr lang="tr-TR" sz="2400">
                <a:latin typeface="Cambria" pitchFamily="18" charset="0"/>
                <a:cs typeface="Times New Roman" pitchFamily="18" charset="0"/>
              </a:rPr>
              <a:t> Sürücünün bir aracı geçmesi için öncelikle arkadan gelen trafiği kontrol etmelidir.</a:t>
            </a:r>
          </a:p>
          <a:p>
            <a:pPr algn="just" eaLnBrk="0" hangingPunct="0">
              <a:buClr>
                <a:srgbClr val="FF0000"/>
              </a:buClr>
              <a:buFont typeface="Wingdings" pitchFamily="2" charset="2"/>
              <a:buChar char="q"/>
            </a:pPr>
            <a:r>
              <a:rPr lang="tr-TR" sz="2400">
                <a:latin typeface="Cambria" pitchFamily="18" charset="0"/>
                <a:cs typeface="Times New Roman" pitchFamily="18" charset="0"/>
              </a:rPr>
              <a:t> Bir başka sürücünün kendisini geçmeye başlamadığından emin olmalı, daha sonra önündeki aracı geçmelidir.</a:t>
            </a:r>
            <a:endParaRPr lang="tr-TR" sz="2400">
              <a:latin typeface="Cambria" pitchFamily="18" charset="0"/>
            </a:endParaRPr>
          </a:p>
        </p:txBody>
      </p:sp>
      <p:sp>
        <p:nvSpPr>
          <p:cNvPr id="11" name="10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tr-TR" sz="1200" i="1" dirty="0" smtClean="0">
                <a:latin typeface="Cambria" pitchFamily="18" charset="0"/>
              </a:rPr>
              <a:t>	Trafik ve  Yol Güvenliği	            3. BÖLÜM   Trafik Denetimleri  Uygulama</a:t>
            </a:r>
            <a:endParaRPr lang="tr-TR" sz="1200" i="1" dirty="0">
              <a:latin typeface="Cambria" pitchFamily="18" charset="0"/>
            </a:endParaRPr>
          </a:p>
        </p:txBody>
      </p:sp>
      <p:sp>
        <p:nvSpPr>
          <p:cNvPr id="12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862AE05E-B1E1-437D-8D9E-E0F5FDBD95D7}" type="slidenum">
              <a:rPr lang="tr-TR" sz="1050" b="1" smtClean="0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80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3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44408" y="9252"/>
            <a:ext cx="864096" cy="9631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84198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57313"/>
            <a:ext cx="371475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pic>
        <p:nvPicPr>
          <p:cNvPr id="7" name="Picture 18"/>
          <p:cNvPicPr>
            <a:picLocks noChangeAspect="1" noChangeArrowheads="1"/>
          </p:cNvPicPr>
          <p:nvPr/>
        </p:nvPicPr>
        <p:blipFill>
          <a:blip r:embed="rId3" cstate="print"/>
          <a:srcRect l="37762" t="16307" r="30769" b="61455"/>
          <a:stretch>
            <a:fillRect/>
          </a:stretch>
        </p:blipFill>
        <p:spPr bwMode="auto">
          <a:xfrm>
            <a:off x="4356100" y="1916113"/>
            <a:ext cx="115252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8"/>
          <p:cNvPicPr>
            <a:picLocks noChangeAspect="1" noChangeArrowheads="1"/>
          </p:cNvPicPr>
          <p:nvPr/>
        </p:nvPicPr>
        <p:blipFill>
          <a:blip r:embed="rId4" cstate="print"/>
          <a:srcRect l="37395" t="17815" r="31091" b="59917"/>
          <a:stretch>
            <a:fillRect/>
          </a:stretch>
        </p:blipFill>
        <p:spPr bwMode="auto">
          <a:xfrm>
            <a:off x="4356100" y="4941888"/>
            <a:ext cx="1223963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8"/>
          <p:cNvPicPr>
            <a:picLocks noChangeAspect="1" noChangeArrowheads="1"/>
          </p:cNvPicPr>
          <p:nvPr/>
        </p:nvPicPr>
        <p:blipFill>
          <a:blip r:embed="rId5" cstate="print"/>
          <a:srcRect l="31470" t="53371" r="24475" b="14015"/>
          <a:stretch>
            <a:fillRect/>
          </a:stretch>
        </p:blipFill>
        <p:spPr bwMode="auto">
          <a:xfrm>
            <a:off x="4427538" y="3429000"/>
            <a:ext cx="1081087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4 Dikdörtgen"/>
          <p:cNvSpPr>
            <a:spLocks noChangeArrowheads="1"/>
          </p:cNvSpPr>
          <p:nvPr/>
        </p:nvSpPr>
        <p:spPr bwMode="auto">
          <a:xfrm>
            <a:off x="5651500" y="5373688"/>
            <a:ext cx="27368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tr-TR">
                <a:latin typeface="Cambria" pitchFamily="18" charset="0"/>
              </a:rPr>
              <a:t>Karşıdan gelene yol ver</a:t>
            </a:r>
          </a:p>
        </p:txBody>
      </p:sp>
      <p:sp>
        <p:nvSpPr>
          <p:cNvPr id="14" name="16 Metin kutusu"/>
          <p:cNvSpPr txBox="1">
            <a:spLocks noChangeArrowheads="1"/>
          </p:cNvSpPr>
          <p:nvPr/>
        </p:nvSpPr>
        <p:spPr bwMode="auto">
          <a:xfrm>
            <a:off x="5580063" y="2349500"/>
            <a:ext cx="32400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tr-TR">
                <a:latin typeface="Cambria" pitchFamily="18" charset="0"/>
              </a:rPr>
              <a:t>Öndeki taşıtı geçmek yasaktır</a:t>
            </a:r>
          </a:p>
        </p:txBody>
      </p:sp>
      <p:sp>
        <p:nvSpPr>
          <p:cNvPr id="17" name="17 Metin kutusu"/>
          <p:cNvSpPr txBox="1">
            <a:spLocks noChangeArrowheads="1"/>
          </p:cNvSpPr>
          <p:nvPr/>
        </p:nvSpPr>
        <p:spPr bwMode="auto">
          <a:xfrm>
            <a:off x="5514975" y="3644900"/>
            <a:ext cx="35210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tr-TR">
                <a:latin typeface="Cambria" pitchFamily="18" charset="0"/>
              </a:rPr>
              <a:t>Kamyonlar için öndeki taşıtı geçmek yasaktır</a:t>
            </a:r>
          </a:p>
        </p:txBody>
      </p:sp>
      <p:sp>
        <p:nvSpPr>
          <p:cNvPr id="18" name="6 Metin kutusu"/>
          <p:cNvSpPr txBox="1">
            <a:spLocks noChangeArrowheads="1"/>
          </p:cNvSpPr>
          <p:nvPr/>
        </p:nvSpPr>
        <p:spPr bwMode="auto">
          <a:xfrm>
            <a:off x="251520" y="-66451"/>
            <a:ext cx="8028384" cy="111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tr-TR" sz="3200" b="1" dirty="0">
                <a:solidFill>
                  <a:schemeClr val="bg1"/>
                </a:solidFill>
                <a:latin typeface="Cambria" pitchFamily="18" charset="0"/>
              </a:rPr>
              <a:t>ŞERİT İHLALİ VE</a:t>
            </a:r>
          </a:p>
          <a:p>
            <a:pPr algn="ctr">
              <a:lnSpc>
                <a:spcPts val="4000"/>
              </a:lnSpc>
            </a:pPr>
            <a:r>
              <a:rPr lang="tr-TR" sz="3200" b="1" dirty="0">
                <a:solidFill>
                  <a:schemeClr val="bg1"/>
                </a:solidFill>
                <a:latin typeface="Cambria" pitchFamily="18" charset="0"/>
              </a:rPr>
              <a:t>HATALI SOLLAMA DENETİMİ</a:t>
            </a:r>
          </a:p>
        </p:txBody>
      </p:sp>
      <p:sp>
        <p:nvSpPr>
          <p:cNvPr id="19" name="18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tr-TR" sz="1200" i="1" dirty="0" smtClean="0">
                <a:latin typeface="Cambria" pitchFamily="18" charset="0"/>
              </a:rPr>
              <a:t>	Trafik ve  Yol Güvenliği	            3. BÖLÜM   Trafik Denetimleri  Uygulama</a:t>
            </a:r>
            <a:endParaRPr lang="tr-TR" sz="1200" i="1" dirty="0">
              <a:latin typeface="Cambria" pitchFamily="18" charset="0"/>
            </a:endParaRPr>
          </a:p>
        </p:txBody>
      </p:sp>
      <p:sp>
        <p:nvSpPr>
          <p:cNvPr id="20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862AE05E-B1E1-437D-8D9E-E0F5FDBD95D7}" type="slidenum">
              <a:rPr lang="tr-TR" sz="1050" b="1" smtClean="0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81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21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44408" y="9252"/>
            <a:ext cx="864096" cy="9631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84198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7" name="6 Metin kutusu"/>
          <p:cNvSpPr txBox="1">
            <a:spLocks noChangeArrowheads="1"/>
          </p:cNvSpPr>
          <p:nvPr/>
        </p:nvSpPr>
        <p:spPr bwMode="auto">
          <a:xfrm>
            <a:off x="251520" y="-27384"/>
            <a:ext cx="8028384" cy="111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tr-TR" sz="3200" b="1" dirty="0">
                <a:solidFill>
                  <a:schemeClr val="bg1"/>
                </a:solidFill>
                <a:latin typeface="Cambria" pitchFamily="18" charset="0"/>
              </a:rPr>
              <a:t>ŞERİT İHLALİ VE</a:t>
            </a:r>
          </a:p>
          <a:p>
            <a:pPr algn="ctr">
              <a:lnSpc>
                <a:spcPts val="4000"/>
              </a:lnSpc>
            </a:pPr>
            <a:r>
              <a:rPr lang="tr-TR" sz="3200" b="1" dirty="0">
                <a:solidFill>
                  <a:schemeClr val="bg1"/>
                </a:solidFill>
                <a:latin typeface="Cambria" pitchFamily="18" charset="0"/>
              </a:rPr>
              <a:t>HATALI SOLLAMA DENETİMİ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5251450"/>
            <a:ext cx="6858000" cy="117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tr-TR" sz="1200" i="1" dirty="0" smtClean="0">
                <a:latin typeface="Cambria" pitchFamily="18" charset="0"/>
              </a:rPr>
              <a:t>	Trafik ve  Yol Güvenliği	            3. BÖLÜM   Trafik Denetimleri  Uygulama</a:t>
            </a:r>
            <a:endParaRPr lang="tr-TR" sz="1200" i="1" dirty="0">
              <a:latin typeface="Cambria" pitchFamily="18" charset="0"/>
            </a:endParaRPr>
          </a:p>
        </p:txBody>
      </p:sp>
      <p:sp>
        <p:nvSpPr>
          <p:cNvPr id="11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862AE05E-B1E1-437D-8D9E-E0F5FDBD95D7}" type="slidenum">
              <a:rPr lang="tr-TR" sz="1050" b="1" smtClean="0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82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2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4408" y="9252"/>
            <a:ext cx="864096" cy="963107"/>
          </a:xfrm>
          <a:prstGeom prst="rect">
            <a:avLst/>
          </a:prstGeom>
          <a:noFill/>
        </p:spPr>
      </p:pic>
      <p:pic>
        <p:nvPicPr>
          <p:cNvPr id="126977" name="Picture 1" descr="C:\Users\experr\Desktop\egitim\4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3" y="1704975"/>
            <a:ext cx="8943975" cy="3448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84198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7" name="6 Metin kutusu"/>
          <p:cNvSpPr txBox="1">
            <a:spLocks noChangeArrowheads="1"/>
          </p:cNvSpPr>
          <p:nvPr/>
        </p:nvSpPr>
        <p:spPr bwMode="auto">
          <a:xfrm>
            <a:off x="251520" y="-27384"/>
            <a:ext cx="8028384" cy="111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tr-TR" sz="3200" b="1" dirty="0">
                <a:solidFill>
                  <a:schemeClr val="bg1"/>
                </a:solidFill>
                <a:latin typeface="Cambria" pitchFamily="18" charset="0"/>
              </a:rPr>
              <a:t>ŞERİT İHLALİ VE</a:t>
            </a:r>
          </a:p>
          <a:p>
            <a:pPr algn="ctr">
              <a:lnSpc>
                <a:spcPts val="4000"/>
              </a:lnSpc>
            </a:pPr>
            <a:r>
              <a:rPr lang="tr-TR" sz="3200" b="1" dirty="0">
                <a:solidFill>
                  <a:schemeClr val="bg1"/>
                </a:solidFill>
                <a:latin typeface="Cambria" pitchFamily="18" charset="0"/>
              </a:rPr>
              <a:t>HATALI SOLLAMA DENETİMİ</a:t>
            </a:r>
          </a:p>
        </p:txBody>
      </p:sp>
      <p:pic>
        <p:nvPicPr>
          <p:cNvPr id="8" name="Picture 15" descr="P3170103"/>
          <p:cNvPicPr>
            <a:picLocks noChangeAspect="1" noChangeArrowheads="1"/>
          </p:cNvPicPr>
          <p:nvPr/>
        </p:nvPicPr>
        <p:blipFill>
          <a:blip r:embed="rId2" cstate="print">
            <a:lum bright="-12000"/>
          </a:blip>
          <a:srcRect t="36325" b="5847"/>
          <a:stretch>
            <a:fillRect/>
          </a:stretch>
        </p:blipFill>
        <p:spPr bwMode="auto">
          <a:xfrm>
            <a:off x="142875" y="1428750"/>
            <a:ext cx="3816350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13 Dikdörtgen"/>
          <p:cNvSpPr>
            <a:spLocks noChangeArrowheads="1"/>
          </p:cNvSpPr>
          <p:nvPr/>
        </p:nvSpPr>
        <p:spPr bwMode="auto">
          <a:xfrm>
            <a:off x="4000500" y="1562100"/>
            <a:ext cx="5000625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Clr>
                <a:srgbClr val="FF0000"/>
              </a:buClr>
              <a:buFont typeface="Wingdings" pitchFamily="2" charset="2"/>
              <a:buChar char="q"/>
            </a:pPr>
            <a:r>
              <a:rPr lang="tr-TR" sz="2400">
                <a:latin typeface="Cambria" pitchFamily="18" charset="0"/>
              </a:rPr>
              <a:t> Bu çizgi boyunca hiç bir sebeple soldaki şeride geçilemez ve üzerinden gidilemez. Üç şeritli ve iki yönlü yol kesimlerinde en sağdaki şeride geçme hali müstesnadır.</a:t>
            </a:r>
          </a:p>
        </p:txBody>
      </p:sp>
      <p:pic>
        <p:nvPicPr>
          <p:cNvPr id="10" name="Picture 16" descr="P3170077"/>
          <p:cNvPicPr>
            <a:picLocks noChangeAspect="1" noChangeArrowheads="1"/>
          </p:cNvPicPr>
          <p:nvPr/>
        </p:nvPicPr>
        <p:blipFill>
          <a:blip r:embed="rId3" cstate="print">
            <a:lum contrast="12000"/>
          </a:blip>
          <a:srcRect t="43053"/>
          <a:stretch>
            <a:fillRect/>
          </a:stretch>
        </p:blipFill>
        <p:spPr bwMode="auto">
          <a:xfrm>
            <a:off x="142875" y="4214813"/>
            <a:ext cx="3857625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4 Dikdörtgen"/>
          <p:cNvSpPr>
            <a:spLocks noChangeArrowheads="1"/>
          </p:cNvSpPr>
          <p:nvPr/>
        </p:nvSpPr>
        <p:spPr bwMode="auto">
          <a:xfrm>
            <a:off x="4000500" y="4429125"/>
            <a:ext cx="500062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Clr>
                <a:srgbClr val="FF0000"/>
              </a:buClr>
              <a:buFont typeface="Wingdings" pitchFamily="2" charset="2"/>
              <a:buChar char="q"/>
            </a:pPr>
            <a:r>
              <a:rPr lang="tr-TR" sz="2400">
                <a:latin typeface="Cambria" pitchFamily="18" charset="0"/>
              </a:rPr>
              <a:t> Aynı veya ters yönlü trafik akışı olan şeritleri ayırmada kullanılır. Kurallara uymak şartıyla öndeki araç geçilebilir, şerit değiştirilebilir.</a:t>
            </a:r>
          </a:p>
        </p:txBody>
      </p:sp>
      <p:sp>
        <p:nvSpPr>
          <p:cNvPr id="12" name="11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tr-TR" sz="1200" i="1" dirty="0" smtClean="0">
                <a:latin typeface="Cambria" pitchFamily="18" charset="0"/>
              </a:rPr>
              <a:t>	Trafik ve  Yol Güvenliği	            3. BÖLÜM   Trafik Denetimleri  Uygulama</a:t>
            </a:r>
            <a:endParaRPr lang="tr-TR" sz="1200" i="1" dirty="0">
              <a:latin typeface="Cambria" pitchFamily="18" charset="0"/>
            </a:endParaRPr>
          </a:p>
        </p:txBody>
      </p:sp>
      <p:sp>
        <p:nvSpPr>
          <p:cNvPr id="14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862AE05E-B1E1-437D-8D9E-E0F5FDBD95D7}" type="slidenum">
              <a:rPr lang="tr-TR" sz="1050" b="1" smtClean="0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83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3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44408" y="9252"/>
            <a:ext cx="864096" cy="9631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84198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7" name="6 Metin kutusu"/>
          <p:cNvSpPr txBox="1">
            <a:spLocks noChangeArrowheads="1"/>
          </p:cNvSpPr>
          <p:nvPr/>
        </p:nvSpPr>
        <p:spPr bwMode="auto">
          <a:xfrm>
            <a:off x="251520" y="-27384"/>
            <a:ext cx="8028384" cy="111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tr-TR" sz="3200" b="1" dirty="0">
                <a:solidFill>
                  <a:schemeClr val="bg1"/>
                </a:solidFill>
                <a:latin typeface="Cambria" pitchFamily="18" charset="0"/>
              </a:rPr>
              <a:t>ŞERİT İHLALİ VE</a:t>
            </a:r>
          </a:p>
          <a:p>
            <a:pPr algn="ctr">
              <a:lnSpc>
                <a:spcPts val="4000"/>
              </a:lnSpc>
            </a:pPr>
            <a:r>
              <a:rPr lang="tr-TR" sz="3200" b="1" dirty="0">
                <a:solidFill>
                  <a:schemeClr val="bg1"/>
                </a:solidFill>
                <a:latin typeface="Cambria" pitchFamily="18" charset="0"/>
              </a:rPr>
              <a:t>HATALI SOLLAMA DENETİMİ</a:t>
            </a:r>
          </a:p>
        </p:txBody>
      </p:sp>
      <p:pic>
        <p:nvPicPr>
          <p:cNvPr id="8" name="Picture 17" descr="P3170084"/>
          <p:cNvPicPr>
            <a:picLocks noChangeAspect="1" noChangeArrowheads="1"/>
          </p:cNvPicPr>
          <p:nvPr/>
        </p:nvPicPr>
        <p:blipFill>
          <a:blip r:embed="rId2" cstate="print">
            <a:lum bright="-12000" contrast="18000"/>
          </a:blip>
          <a:srcRect t="19072" b="24629"/>
          <a:stretch>
            <a:fillRect/>
          </a:stretch>
        </p:blipFill>
        <p:spPr bwMode="auto">
          <a:xfrm>
            <a:off x="142875" y="1571625"/>
            <a:ext cx="3570288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8"/>
          <p:cNvSpPr>
            <a:spLocks noChangeArrowheads="1"/>
          </p:cNvSpPr>
          <p:nvPr/>
        </p:nvSpPr>
        <p:spPr bwMode="auto">
          <a:xfrm>
            <a:off x="3857625" y="1785938"/>
            <a:ext cx="5214938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buClr>
                <a:srgbClr val="FF0000"/>
              </a:buClr>
              <a:buFont typeface="Wingdings" pitchFamily="2" charset="2"/>
              <a:buChar char="q"/>
            </a:pPr>
            <a:r>
              <a:rPr lang="tr-TR" sz="2400">
                <a:latin typeface="Cambria" pitchFamily="18" charset="0"/>
                <a:cs typeface="Times New Roman" pitchFamily="18" charset="0"/>
              </a:rPr>
              <a:t> Yan yana çizilmiş kesik ve devamlı çizgilerin bulunduğu yol kesimlerinde, araca en yakın olan çizginin anlamına göre hareket edilir.</a:t>
            </a:r>
            <a:endParaRPr lang="tr-TR" sz="3600">
              <a:latin typeface="Cambria" pitchFamily="18" charset="0"/>
            </a:endParaRPr>
          </a:p>
        </p:txBody>
      </p:sp>
      <p:pic>
        <p:nvPicPr>
          <p:cNvPr id="10" name="Picture 19" descr="P3170081"/>
          <p:cNvPicPr>
            <a:picLocks noChangeAspect="1" noChangeArrowheads="1"/>
          </p:cNvPicPr>
          <p:nvPr/>
        </p:nvPicPr>
        <p:blipFill>
          <a:blip r:embed="rId3" cstate="print">
            <a:lum bright="-12000" contrast="12000"/>
          </a:blip>
          <a:srcRect l="6644" t="20924" r="3882" b="31322"/>
          <a:stretch>
            <a:fillRect/>
          </a:stretch>
        </p:blipFill>
        <p:spPr bwMode="auto">
          <a:xfrm>
            <a:off x="142875" y="4357688"/>
            <a:ext cx="3571875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8 Dikdörtgen"/>
          <p:cNvSpPr>
            <a:spLocks noChangeArrowheads="1"/>
          </p:cNvSpPr>
          <p:nvPr/>
        </p:nvSpPr>
        <p:spPr bwMode="auto">
          <a:xfrm>
            <a:off x="3857625" y="4214813"/>
            <a:ext cx="51435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Clr>
                <a:srgbClr val="FF0000"/>
              </a:buClr>
              <a:buFont typeface="Wingdings" pitchFamily="2" charset="2"/>
              <a:buChar char="q"/>
            </a:pPr>
            <a:r>
              <a:rPr lang="tr-TR" sz="2400">
                <a:latin typeface="Cambria" pitchFamily="18" charset="0"/>
              </a:rPr>
              <a:t> Bu çizgi, taşıt yolunu bölünmüş yol durumuna getiren ayırıcı anlamındadır. Yan yana iki devamlı yol çizgisinin bulunduğu kesimlerde, karşı yönden gelen trafik için ayrılmış olan yol kısmına geçilemez.</a:t>
            </a:r>
          </a:p>
        </p:txBody>
      </p:sp>
      <p:sp>
        <p:nvSpPr>
          <p:cNvPr id="12" name="11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tr-TR" sz="1200" i="1" dirty="0" smtClean="0">
                <a:latin typeface="Cambria" pitchFamily="18" charset="0"/>
              </a:rPr>
              <a:t>	Trafik ve  Yol Güvenliği	            3. BÖLÜM   Trafik Denetimleri  Uygulama</a:t>
            </a:r>
            <a:endParaRPr lang="tr-TR" sz="1200" i="1" dirty="0">
              <a:latin typeface="Cambria" pitchFamily="18" charset="0"/>
            </a:endParaRPr>
          </a:p>
        </p:txBody>
      </p:sp>
      <p:sp>
        <p:nvSpPr>
          <p:cNvPr id="14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862AE05E-B1E1-437D-8D9E-E0F5FDBD95D7}" type="slidenum">
              <a:rPr lang="tr-TR" sz="1050" b="1" smtClean="0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84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3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44408" y="9252"/>
            <a:ext cx="864096" cy="9631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84198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7" name="6 Metin kutusu"/>
          <p:cNvSpPr txBox="1">
            <a:spLocks noChangeArrowheads="1"/>
          </p:cNvSpPr>
          <p:nvPr/>
        </p:nvSpPr>
        <p:spPr bwMode="auto">
          <a:xfrm>
            <a:off x="251520" y="-27384"/>
            <a:ext cx="8028384" cy="111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tr-TR" sz="3200" b="1" dirty="0">
                <a:solidFill>
                  <a:schemeClr val="bg1"/>
                </a:solidFill>
                <a:latin typeface="Cambria" pitchFamily="18" charset="0"/>
              </a:rPr>
              <a:t>ŞERİT İHLALİ VE</a:t>
            </a:r>
          </a:p>
          <a:p>
            <a:pPr algn="ctr">
              <a:lnSpc>
                <a:spcPts val="4000"/>
              </a:lnSpc>
            </a:pPr>
            <a:r>
              <a:rPr lang="tr-TR" sz="3200" b="1" dirty="0">
                <a:solidFill>
                  <a:schemeClr val="bg1"/>
                </a:solidFill>
                <a:latin typeface="Cambria" pitchFamily="18" charset="0"/>
              </a:rPr>
              <a:t>HATALI SOLLAMA DENETİMİ</a:t>
            </a:r>
          </a:p>
        </p:txBody>
      </p:sp>
      <p:pic>
        <p:nvPicPr>
          <p:cNvPr id="8" name="Picture 15" descr="iki şeridin kullanılması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 t="17677" r="14459" b="24838"/>
          <a:stretch>
            <a:fillRect/>
          </a:stretch>
        </p:blipFill>
        <p:spPr bwMode="auto">
          <a:xfrm>
            <a:off x="4143375" y="1357313"/>
            <a:ext cx="4929188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142875" y="3317875"/>
            <a:ext cx="8858250" cy="338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/>
            <a:r>
              <a:rPr lang="tr-TR" sz="2800" b="1">
                <a:latin typeface="Cambria" pitchFamily="18" charset="0"/>
                <a:ea typeface="Calibri" pitchFamily="34" charset="0"/>
                <a:cs typeface="Arial" charset="0"/>
              </a:rPr>
              <a:t>Şerit İhlalinin Tespiti</a:t>
            </a:r>
          </a:p>
          <a:p>
            <a:pPr algn="just" eaLnBrk="0" hangingPunct="0"/>
            <a:endParaRPr lang="tr-TR" sz="2800" b="1">
              <a:latin typeface="Cambria" pitchFamily="18" charset="0"/>
              <a:ea typeface="Calibri" pitchFamily="34" charset="0"/>
              <a:cs typeface="Arial" charset="0"/>
            </a:endParaRPr>
          </a:p>
          <a:p>
            <a:pPr algn="just" eaLnBrk="0" hangingPunct="0">
              <a:buClr>
                <a:srgbClr val="FF0000"/>
              </a:buClr>
              <a:buFont typeface="Wingdings" pitchFamily="2" charset="2"/>
              <a:buChar char="q"/>
            </a:pPr>
            <a:r>
              <a:rPr lang="tr-TR" sz="2800">
                <a:latin typeface="Cambria" pitchFamily="18" charset="0"/>
                <a:ea typeface="Calibri" pitchFamily="34" charset="0"/>
                <a:cs typeface="Arial" charset="0"/>
              </a:rPr>
              <a:t> Seyir halinde ekip marifetiyle,</a:t>
            </a:r>
          </a:p>
          <a:p>
            <a:pPr algn="just" eaLnBrk="0" hangingPunct="0">
              <a:buClr>
                <a:srgbClr val="FF0000"/>
              </a:buClr>
              <a:buFont typeface="Wingdings" pitchFamily="2" charset="2"/>
              <a:buChar char="q"/>
            </a:pPr>
            <a:r>
              <a:rPr lang="tr-TR" sz="2800">
                <a:latin typeface="Cambria" pitchFamily="18" charset="0"/>
                <a:ea typeface="Calibri" pitchFamily="34" charset="0"/>
                <a:cs typeface="Arial" charset="0"/>
              </a:rPr>
              <a:t> Elektronik sistemlerle takip edilerek,</a:t>
            </a:r>
          </a:p>
          <a:p>
            <a:pPr algn="just" eaLnBrk="0" hangingPunct="0">
              <a:buClr>
                <a:srgbClr val="FF0000"/>
              </a:buClr>
              <a:buFont typeface="Wingdings" pitchFamily="2" charset="2"/>
              <a:buChar char="q"/>
            </a:pPr>
            <a:r>
              <a:rPr lang="tr-TR" sz="2800">
                <a:latin typeface="Cambria" pitchFamily="18" charset="0"/>
                <a:ea typeface="Calibri" pitchFamily="34" charset="0"/>
                <a:cs typeface="Arial" charset="0"/>
              </a:rPr>
              <a:t> Radar araçları kullanılarak tespit edilebilir.</a:t>
            </a:r>
          </a:p>
          <a:p>
            <a:pPr algn="just" eaLnBrk="0" hangingPunct="0">
              <a:buClr>
                <a:srgbClr val="FF0000"/>
              </a:buClr>
            </a:pPr>
            <a:endParaRPr lang="tr-TR" sz="1400">
              <a:latin typeface="Cambria" pitchFamily="18" charset="0"/>
              <a:ea typeface="Calibri" pitchFamily="34" charset="0"/>
              <a:cs typeface="Arial" charset="0"/>
            </a:endParaRPr>
          </a:p>
          <a:p>
            <a:pPr algn="just" eaLnBrk="0" hangingPunct="0">
              <a:buClr>
                <a:srgbClr val="FF0000"/>
              </a:buClr>
            </a:pPr>
            <a:r>
              <a:rPr lang="tr-TR" sz="2800">
                <a:latin typeface="Cambria" pitchFamily="18" charset="0"/>
                <a:ea typeface="Calibri" pitchFamily="34" charset="0"/>
                <a:cs typeface="Arial" charset="0"/>
              </a:rPr>
              <a:t>Tespitlerde somut kayıtların olması, itirazları önleme ve denetim etkinliği bakımından önemlidir.</a:t>
            </a:r>
          </a:p>
        </p:txBody>
      </p:sp>
      <p:sp>
        <p:nvSpPr>
          <p:cNvPr id="10" name="9 Oval"/>
          <p:cNvSpPr/>
          <p:nvPr/>
        </p:nvSpPr>
        <p:spPr>
          <a:xfrm>
            <a:off x="6215063" y="2286000"/>
            <a:ext cx="1643062" cy="12858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11" name="10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tr-TR" sz="1200" i="1" dirty="0" smtClean="0">
                <a:latin typeface="Cambria" pitchFamily="18" charset="0"/>
              </a:rPr>
              <a:t>	Trafik ve  Yol Güvenliği	            3. BÖLÜM   Trafik Denetimleri  Uygulama</a:t>
            </a:r>
            <a:endParaRPr lang="tr-TR" sz="1200" i="1" dirty="0">
              <a:latin typeface="Cambria" pitchFamily="18" charset="0"/>
            </a:endParaRPr>
          </a:p>
        </p:txBody>
      </p:sp>
      <p:sp>
        <p:nvSpPr>
          <p:cNvPr id="12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862AE05E-B1E1-437D-8D9E-E0F5FDBD95D7}" type="slidenum">
              <a:rPr lang="tr-TR" sz="1050" b="1" smtClean="0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85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3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4408" y="9252"/>
            <a:ext cx="864096" cy="9631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84198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pic>
        <p:nvPicPr>
          <p:cNvPr id="8" name="Picture 12" descr="http://img2.blogcu.com/images/m/e/l/melihacan/1210255365yaya_resmi-1.jpg"/>
          <p:cNvPicPr>
            <a:picLocks noChangeAspect="1" noChangeArrowheads="1"/>
          </p:cNvPicPr>
          <p:nvPr/>
        </p:nvPicPr>
        <p:blipFill>
          <a:blip r:embed="rId2" cstate="print"/>
          <a:srcRect l="3030"/>
          <a:stretch>
            <a:fillRect/>
          </a:stretch>
        </p:blipFill>
        <p:spPr bwMode="auto">
          <a:xfrm>
            <a:off x="0" y="1196975"/>
            <a:ext cx="4716463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6 Metin kutusu"/>
          <p:cNvSpPr txBox="1">
            <a:spLocks noChangeArrowheads="1"/>
          </p:cNvSpPr>
          <p:nvPr/>
        </p:nvSpPr>
        <p:spPr bwMode="auto">
          <a:xfrm>
            <a:off x="611188" y="115888"/>
            <a:ext cx="78486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4800" b="1">
                <a:solidFill>
                  <a:schemeClr val="bg1"/>
                </a:solidFill>
                <a:latin typeface="Cambria" pitchFamily="18" charset="0"/>
              </a:rPr>
              <a:t>YAYA DENETİMLERİ</a:t>
            </a:r>
          </a:p>
        </p:txBody>
      </p:sp>
      <p:sp>
        <p:nvSpPr>
          <p:cNvPr id="10" name="Rectangle 16"/>
          <p:cNvSpPr>
            <a:spLocks noChangeArrowheads="1"/>
          </p:cNvSpPr>
          <p:nvPr/>
        </p:nvSpPr>
        <p:spPr bwMode="auto">
          <a:xfrm>
            <a:off x="4714875" y="1571625"/>
            <a:ext cx="4357688" cy="489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buClr>
                <a:srgbClr val="FF0000"/>
              </a:buClr>
              <a:buFont typeface="Wingdings" pitchFamily="2" charset="2"/>
              <a:buChar char="q"/>
            </a:pPr>
            <a:r>
              <a:rPr lang="tr-TR" sz="2400">
                <a:latin typeface="Cambria" pitchFamily="18" charset="0"/>
                <a:cs typeface="Times New Roman" pitchFamily="18" charset="0"/>
              </a:rPr>
              <a:t> Son üç yıl içerisinde, şehir içerisinde meydana gelen trafik kazalarında hayatını kaybedenlerin ortalama % 43’ünün yayalardan oluştuğu görülmektedir.</a:t>
            </a:r>
          </a:p>
          <a:p>
            <a:pPr algn="just" eaLnBrk="0" hangingPunct="0">
              <a:buClr>
                <a:srgbClr val="FF0000"/>
              </a:buClr>
              <a:buFont typeface="Wingdings" pitchFamily="2" charset="2"/>
              <a:buChar char="q"/>
            </a:pPr>
            <a:endParaRPr lang="tr-TR" sz="2400">
              <a:latin typeface="Cambria" pitchFamily="18" charset="0"/>
            </a:endParaRPr>
          </a:p>
          <a:p>
            <a:pPr algn="just" eaLnBrk="0" hangingPunct="0">
              <a:buClr>
                <a:srgbClr val="FF0000"/>
              </a:buClr>
              <a:buFont typeface="Wingdings" pitchFamily="2" charset="2"/>
              <a:buChar char="q"/>
            </a:pPr>
            <a:r>
              <a:rPr lang="tr-TR" sz="2400">
                <a:latin typeface="Cambria" pitchFamily="18" charset="0"/>
                <a:cs typeface="Times New Roman" pitchFamily="18" charset="0"/>
              </a:rPr>
              <a:t> Bu kazaların nedenlerine bakıldığında, büyük çoğunluğunun yayaların yaya geçitlerini ve yollarını kullanmamalarından kaynaklandığı tespit edilmiştir.</a:t>
            </a:r>
            <a:endParaRPr lang="tr-TR" sz="2400">
              <a:latin typeface="Cambria" pitchFamily="18" charset="0"/>
            </a:endParaRPr>
          </a:p>
        </p:txBody>
      </p:sp>
      <p:sp>
        <p:nvSpPr>
          <p:cNvPr id="11" name="10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tr-TR" sz="1200" i="1" dirty="0" smtClean="0">
                <a:latin typeface="Cambria" pitchFamily="18" charset="0"/>
              </a:rPr>
              <a:t>	Trafik ve  Yol Güvenliği	            3. BÖLÜM   Trafik Denetimleri  Uygulama</a:t>
            </a:r>
            <a:endParaRPr lang="tr-TR" sz="1200" i="1" dirty="0">
              <a:latin typeface="Cambria" pitchFamily="18" charset="0"/>
            </a:endParaRPr>
          </a:p>
        </p:txBody>
      </p:sp>
      <p:sp>
        <p:nvSpPr>
          <p:cNvPr id="12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862AE05E-B1E1-437D-8D9E-E0F5FDBD95D7}" type="slidenum">
              <a:rPr lang="tr-TR" sz="1050" b="1" smtClean="0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86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3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4408" y="9252"/>
            <a:ext cx="864096" cy="9631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84198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614488"/>
            <a:ext cx="8412162" cy="491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7" name="6 Metin kutusu"/>
          <p:cNvSpPr txBox="1">
            <a:spLocks noChangeArrowheads="1"/>
          </p:cNvSpPr>
          <p:nvPr/>
        </p:nvSpPr>
        <p:spPr bwMode="auto">
          <a:xfrm>
            <a:off x="251520" y="231418"/>
            <a:ext cx="8028384" cy="605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tr-TR" sz="4000" b="1" dirty="0" smtClean="0">
                <a:solidFill>
                  <a:schemeClr val="bg1"/>
                </a:solidFill>
                <a:latin typeface="Cambria" pitchFamily="18" charset="0"/>
              </a:rPr>
              <a:t>KIBRIS ANKET SONUÇLARI</a:t>
            </a:r>
            <a:endParaRPr lang="tr-TR" sz="40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8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tr-TR" sz="1200" i="1" dirty="0" smtClean="0">
                <a:latin typeface="Cambria" pitchFamily="18" charset="0"/>
              </a:rPr>
              <a:t>	Trafik ve  Yol Güvenliği	            3. BÖLÜM   Trafik Denetimleri  Uygulama</a:t>
            </a:r>
            <a:endParaRPr lang="tr-TR" sz="1200" i="1" dirty="0">
              <a:latin typeface="Cambria" pitchFamily="18" charset="0"/>
            </a:endParaRPr>
          </a:p>
        </p:txBody>
      </p:sp>
      <p:sp>
        <p:nvSpPr>
          <p:cNvPr id="10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862AE05E-B1E1-437D-8D9E-E0F5FDBD95D7}" type="slidenum">
              <a:rPr lang="tr-TR" sz="1050" b="1" smtClean="0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87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1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4408" y="9252"/>
            <a:ext cx="864096" cy="9631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84198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6" descr="8"/>
          <p:cNvPicPr>
            <a:picLocks noChangeAspect="1" noChangeArrowheads="1"/>
          </p:cNvPicPr>
          <p:nvPr/>
        </p:nvPicPr>
        <p:blipFill>
          <a:blip r:embed="rId2" cstate="print"/>
          <a:srcRect t="12939" b="7602"/>
          <a:stretch>
            <a:fillRect/>
          </a:stretch>
        </p:blipFill>
        <p:spPr bwMode="auto">
          <a:xfrm>
            <a:off x="4286250" y="1071563"/>
            <a:ext cx="485775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43000"/>
            <a:ext cx="4214813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7" name="6 Metin kutusu"/>
          <p:cNvSpPr txBox="1">
            <a:spLocks noChangeArrowheads="1"/>
          </p:cNvSpPr>
          <p:nvPr/>
        </p:nvSpPr>
        <p:spPr bwMode="auto">
          <a:xfrm>
            <a:off x="35496" y="260648"/>
            <a:ext cx="8028384" cy="605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tr-TR" sz="4400" b="1" dirty="0" smtClean="0">
                <a:solidFill>
                  <a:schemeClr val="bg1"/>
                </a:solidFill>
                <a:latin typeface="Cambria" pitchFamily="18" charset="0"/>
              </a:rPr>
              <a:t>YAYA DENETİMLERİ</a:t>
            </a:r>
            <a:endParaRPr lang="tr-TR" sz="44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0" name="13 Dikdörtgen"/>
          <p:cNvSpPr>
            <a:spLocks noChangeArrowheads="1"/>
          </p:cNvSpPr>
          <p:nvPr/>
        </p:nvSpPr>
        <p:spPr bwMode="auto">
          <a:xfrm>
            <a:off x="4214813" y="4276725"/>
            <a:ext cx="47863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buClr>
                <a:srgbClr val="FF0000"/>
              </a:buClr>
              <a:buFont typeface="Wingdings" pitchFamily="2" charset="2"/>
              <a:buChar char="q"/>
            </a:pPr>
            <a:r>
              <a:rPr lang="tr-TR" sz="2400">
                <a:latin typeface="Cambria" pitchFamily="18" charset="0"/>
                <a:ea typeface="Calibri" pitchFamily="34" charset="0"/>
                <a:cs typeface="Arial" charset="0"/>
              </a:rPr>
              <a:t> Sürücü ve yayalardan beklenen hareketleri yapmaları sağlanarak can güvenliğini temin etmek</a:t>
            </a:r>
          </a:p>
        </p:txBody>
      </p:sp>
      <p:sp>
        <p:nvSpPr>
          <p:cNvPr id="11" name="10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tr-TR" sz="1200" i="1" dirty="0" smtClean="0">
                <a:latin typeface="Cambria" pitchFamily="18" charset="0"/>
              </a:rPr>
              <a:t>	Trafik ve  Yol Güvenliği	            3. BÖLÜM   Trafik Denetimleri  Uygulama</a:t>
            </a:r>
            <a:endParaRPr lang="tr-TR" sz="1200" i="1" dirty="0">
              <a:latin typeface="Cambria" pitchFamily="18" charset="0"/>
            </a:endParaRPr>
          </a:p>
        </p:txBody>
      </p:sp>
      <p:sp>
        <p:nvSpPr>
          <p:cNvPr id="12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862AE05E-B1E1-437D-8D9E-E0F5FDBD95D7}" type="slidenum">
              <a:rPr lang="tr-TR" sz="1050" b="1" smtClean="0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88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3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44408" y="9252"/>
            <a:ext cx="864096" cy="9631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84198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0" descr="http://www.medyatrabzon.com/images/other/u.201104211649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613" y="620713"/>
            <a:ext cx="4679950" cy="256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7" name="6 Metin kutusu"/>
          <p:cNvSpPr txBox="1">
            <a:spLocks noChangeArrowheads="1"/>
          </p:cNvSpPr>
          <p:nvPr/>
        </p:nvSpPr>
        <p:spPr bwMode="auto">
          <a:xfrm>
            <a:off x="35496" y="260648"/>
            <a:ext cx="8028384" cy="605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tr-TR" sz="4400" b="1" dirty="0" smtClean="0">
                <a:solidFill>
                  <a:schemeClr val="bg1"/>
                </a:solidFill>
                <a:latin typeface="Cambria" pitchFamily="18" charset="0"/>
              </a:rPr>
              <a:t>YAYA DENETİMLERİ</a:t>
            </a:r>
            <a:endParaRPr lang="tr-TR" sz="44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2" name="10 Dikdörtgen"/>
          <p:cNvSpPr>
            <a:spLocks noChangeArrowheads="1"/>
          </p:cNvSpPr>
          <p:nvPr/>
        </p:nvSpPr>
        <p:spPr bwMode="auto">
          <a:xfrm>
            <a:off x="357188" y="3160713"/>
            <a:ext cx="8643937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buClr>
                <a:srgbClr val="FF0000"/>
              </a:buClr>
            </a:pPr>
            <a:r>
              <a:rPr lang="tr-TR" sz="2800" b="1">
                <a:latin typeface="Cambria" pitchFamily="18" charset="0"/>
                <a:ea typeface="Calibri" pitchFamily="34" charset="0"/>
                <a:cs typeface="Arial" charset="0"/>
              </a:rPr>
              <a:t>Yaya Kural İhlallerinin Tespiti;</a:t>
            </a:r>
          </a:p>
          <a:p>
            <a:pPr algn="just" eaLnBrk="0" hangingPunct="0">
              <a:buClr>
                <a:srgbClr val="FF0000"/>
              </a:buClr>
            </a:pPr>
            <a:endParaRPr lang="tr-TR" sz="1200">
              <a:latin typeface="Cambria" pitchFamily="18" charset="0"/>
              <a:ea typeface="Calibri" pitchFamily="34" charset="0"/>
              <a:cs typeface="Arial" charset="0"/>
            </a:endParaRPr>
          </a:p>
          <a:p>
            <a:pPr algn="just" eaLnBrk="0" hangingPunct="0">
              <a:buClr>
                <a:srgbClr val="FF0000"/>
              </a:buClr>
              <a:buFont typeface="Wingdings" pitchFamily="2" charset="2"/>
              <a:buChar char="q"/>
            </a:pPr>
            <a:r>
              <a:rPr lang="tr-TR" sz="2800">
                <a:latin typeface="Cambria" pitchFamily="18" charset="0"/>
                <a:ea typeface="Calibri" pitchFamily="34" charset="0"/>
                <a:cs typeface="Arial" charset="0"/>
              </a:rPr>
              <a:t> Kavşak ve güzergahlarda denetim yapan personel tespitiyle,</a:t>
            </a:r>
          </a:p>
          <a:p>
            <a:pPr algn="just" eaLnBrk="0" hangingPunct="0">
              <a:buClr>
                <a:srgbClr val="FF0000"/>
              </a:buClr>
              <a:buFont typeface="Wingdings" pitchFamily="2" charset="2"/>
              <a:buChar char="q"/>
            </a:pPr>
            <a:r>
              <a:rPr lang="tr-TR" sz="2800">
                <a:latin typeface="Cambria" pitchFamily="18" charset="0"/>
                <a:ea typeface="Calibri" pitchFamily="34" charset="0"/>
                <a:cs typeface="Arial" charset="0"/>
              </a:rPr>
              <a:t> Elektronik sistemlerle,</a:t>
            </a:r>
          </a:p>
          <a:p>
            <a:pPr algn="just" eaLnBrk="0" hangingPunct="0">
              <a:buClr>
                <a:srgbClr val="FF0000"/>
              </a:buClr>
            </a:pPr>
            <a:endParaRPr lang="tr-TR" sz="1200">
              <a:latin typeface="Cambria" pitchFamily="18" charset="0"/>
              <a:ea typeface="Calibri" pitchFamily="34" charset="0"/>
              <a:cs typeface="Arial" charset="0"/>
            </a:endParaRPr>
          </a:p>
          <a:p>
            <a:pPr algn="just" eaLnBrk="0" hangingPunct="0">
              <a:buClr>
                <a:srgbClr val="FF0000"/>
              </a:buClr>
            </a:pPr>
            <a:r>
              <a:rPr lang="tr-TR" sz="2800">
                <a:latin typeface="Cambria" pitchFamily="18" charset="0"/>
                <a:ea typeface="Calibri" pitchFamily="34" charset="0"/>
                <a:cs typeface="Arial" charset="0"/>
              </a:rPr>
              <a:t>Yaya denetimlerinde istenilen düzenin sağlanması altyapı üstyapı imkanları, eğitim ve etkin denetimle sağlanabilir.</a:t>
            </a:r>
          </a:p>
        </p:txBody>
      </p:sp>
      <p:sp>
        <p:nvSpPr>
          <p:cNvPr id="14" name="13 Oval"/>
          <p:cNvSpPr/>
          <p:nvPr/>
        </p:nvSpPr>
        <p:spPr>
          <a:xfrm>
            <a:off x="3563938" y="1484313"/>
            <a:ext cx="1000125" cy="77946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17" name="16 Yuvarlatılmış Dikdörtgen"/>
          <p:cNvSpPr/>
          <p:nvPr/>
        </p:nvSpPr>
        <p:spPr>
          <a:xfrm>
            <a:off x="285750" y="5143500"/>
            <a:ext cx="8643938" cy="1500188"/>
          </a:xfrm>
          <a:prstGeom prst="roundRect">
            <a:avLst>
              <a:gd name="adj" fmla="val 1211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tr-TR" sz="2800" dirty="0">
                <a:latin typeface="Cambria" pitchFamily="18" charset="0"/>
                <a:ea typeface="Calibri" pitchFamily="34" charset="0"/>
                <a:cs typeface="Arial" charset="0"/>
              </a:rPr>
              <a:t>Yaya denetimlerinde istenilen düzenin sağlanması altyapı üstyapı imkanları, eğitim ve etkin denetimle sağlanabilir.</a:t>
            </a:r>
            <a:endParaRPr lang="tr-TR" sz="2800" dirty="0"/>
          </a:p>
        </p:txBody>
      </p:sp>
      <p:sp>
        <p:nvSpPr>
          <p:cNvPr id="18" name="17 Oval"/>
          <p:cNvSpPr/>
          <p:nvPr/>
        </p:nvSpPr>
        <p:spPr>
          <a:xfrm>
            <a:off x="2274888" y="1341438"/>
            <a:ext cx="1001712" cy="7778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19" name="18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tr-TR" sz="1200" i="1" dirty="0" smtClean="0">
                <a:latin typeface="Cambria" pitchFamily="18" charset="0"/>
              </a:rPr>
              <a:t>	Trafik ve  Yol Güvenliği	            3. BÖLÜM   Trafik Denetimleri  Uygulama</a:t>
            </a:r>
            <a:endParaRPr lang="tr-TR" sz="1200" i="1" dirty="0">
              <a:latin typeface="Cambria" pitchFamily="18" charset="0"/>
            </a:endParaRPr>
          </a:p>
        </p:txBody>
      </p:sp>
      <p:sp>
        <p:nvSpPr>
          <p:cNvPr id="20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862AE05E-B1E1-437D-8D9E-E0F5FDBD95D7}" type="slidenum">
              <a:rPr lang="tr-TR" sz="1050" b="1" smtClean="0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89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3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4408" y="9252"/>
            <a:ext cx="864096" cy="9631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84198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 autoUpdateAnimBg="0"/>
      <p:bldP spid="17" grpId="0" animBg="1" autoUpdateAnimBg="0"/>
      <p:bldP spid="18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341438"/>
            <a:ext cx="8642350" cy="518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25603" name="6 Metin kutusu"/>
          <p:cNvSpPr txBox="1">
            <a:spLocks noChangeArrowheads="1"/>
          </p:cNvSpPr>
          <p:nvPr/>
        </p:nvSpPr>
        <p:spPr bwMode="auto">
          <a:xfrm>
            <a:off x="755650" y="188913"/>
            <a:ext cx="69135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4000" b="1">
                <a:solidFill>
                  <a:schemeClr val="bg1"/>
                </a:solidFill>
                <a:latin typeface="Cambria" pitchFamily="18" charset="0"/>
              </a:rPr>
              <a:t>KIBRIS ANKET SONUÇLARI</a:t>
            </a:r>
          </a:p>
        </p:txBody>
      </p:sp>
      <p:sp>
        <p:nvSpPr>
          <p:cNvPr id="8" name="7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200" i="1" dirty="0">
                <a:latin typeface="Cambria" pitchFamily="18" charset="0"/>
              </a:rPr>
              <a:t>	Trafik ve  Yol Güvenliği	             1. BÖLÜM   Trafikle İlgili Genel Tanımlar</a:t>
            </a:r>
          </a:p>
        </p:txBody>
      </p:sp>
      <p:sp>
        <p:nvSpPr>
          <p:cNvPr id="10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E7EE149E-F021-43A8-9CCD-908B1360CB7C}" type="slidenum">
              <a:rPr lang="tr-TR" sz="1050" b="1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9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25606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50" y="-26988"/>
            <a:ext cx="936625" cy="104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00808"/>
            <a:ext cx="8064896" cy="484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8" name="6 Metin kutusu"/>
          <p:cNvSpPr txBox="1">
            <a:spLocks noChangeArrowheads="1"/>
          </p:cNvSpPr>
          <p:nvPr/>
        </p:nvSpPr>
        <p:spPr bwMode="auto">
          <a:xfrm>
            <a:off x="35496" y="-27384"/>
            <a:ext cx="792162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3200" b="1" dirty="0" smtClean="0">
                <a:solidFill>
                  <a:schemeClr val="bg1"/>
                </a:solidFill>
                <a:latin typeface="Cambria" pitchFamily="18" charset="0"/>
              </a:rPr>
              <a:t>ALKOLLÜ ARAÇ KULLANMA DENETİMLERİ</a:t>
            </a:r>
            <a:endParaRPr lang="tr-TR" sz="32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1" name="10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tr-TR" sz="1200" i="1" dirty="0" smtClean="0">
                <a:latin typeface="Cambria" pitchFamily="18" charset="0"/>
              </a:rPr>
              <a:t>	Trafik ve  Yol Güvenliği	            3. BÖLÜM   Trafik Denetimleri  Uygulama</a:t>
            </a:r>
            <a:endParaRPr lang="tr-TR" sz="1200" i="1" dirty="0">
              <a:latin typeface="Cambria" pitchFamily="18" charset="0"/>
            </a:endParaRPr>
          </a:p>
        </p:txBody>
      </p:sp>
      <p:sp>
        <p:nvSpPr>
          <p:cNvPr id="12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862AE05E-B1E1-437D-8D9E-E0F5FDBD95D7}" type="slidenum">
              <a:rPr lang="tr-TR" sz="1050" b="1" smtClean="0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90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9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4408" y="9252"/>
            <a:ext cx="864096" cy="9631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84198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916832"/>
            <a:ext cx="8208912" cy="4405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8" name="6 Metin kutusu"/>
          <p:cNvSpPr txBox="1">
            <a:spLocks noChangeArrowheads="1"/>
          </p:cNvSpPr>
          <p:nvPr/>
        </p:nvSpPr>
        <p:spPr bwMode="auto">
          <a:xfrm>
            <a:off x="35496" y="-27384"/>
            <a:ext cx="792162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3200" b="1" dirty="0" smtClean="0">
                <a:solidFill>
                  <a:schemeClr val="bg1"/>
                </a:solidFill>
                <a:latin typeface="Cambria" pitchFamily="18" charset="0"/>
              </a:rPr>
              <a:t>ALKOLLÜ ARAÇ KULLANMA DENETİMLERİ</a:t>
            </a:r>
            <a:endParaRPr lang="tr-TR" sz="32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1" name="10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tr-TR" sz="1200" i="1" dirty="0" smtClean="0">
                <a:latin typeface="Cambria" pitchFamily="18" charset="0"/>
              </a:rPr>
              <a:t>	Trafik ve  Yol Güvenliği	            3. BÖLÜM   Trafik Denetimleri  Uygulama</a:t>
            </a:r>
            <a:endParaRPr lang="tr-TR" sz="1200" i="1" dirty="0">
              <a:latin typeface="Cambria" pitchFamily="18" charset="0"/>
            </a:endParaRPr>
          </a:p>
        </p:txBody>
      </p:sp>
      <p:sp>
        <p:nvSpPr>
          <p:cNvPr id="12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862AE05E-B1E1-437D-8D9E-E0F5FDBD95D7}" type="slidenum">
              <a:rPr lang="tr-TR" sz="1050" b="1" smtClean="0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91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9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4408" y="9252"/>
            <a:ext cx="864096" cy="9631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84198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1412776"/>
            <a:ext cx="8704271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8" name="6 Metin kutusu"/>
          <p:cNvSpPr txBox="1">
            <a:spLocks noChangeArrowheads="1"/>
          </p:cNvSpPr>
          <p:nvPr/>
        </p:nvSpPr>
        <p:spPr bwMode="auto">
          <a:xfrm>
            <a:off x="35496" y="-27384"/>
            <a:ext cx="792162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3200" b="1" dirty="0" smtClean="0">
                <a:solidFill>
                  <a:schemeClr val="bg1"/>
                </a:solidFill>
                <a:latin typeface="Cambria" pitchFamily="18" charset="0"/>
              </a:rPr>
              <a:t>ALKOLLÜ ARAÇ KULLANMA DENETİMLERİ</a:t>
            </a:r>
            <a:endParaRPr lang="tr-TR" sz="32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1" name="10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tr-TR" sz="1200" i="1" dirty="0" smtClean="0">
                <a:latin typeface="Cambria" pitchFamily="18" charset="0"/>
              </a:rPr>
              <a:t>	Trafik ve  Yol Güvenliği	            3. BÖLÜM   Trafik Denetimleri  Uygulama</a:t>
            </a:r>
            <a:endParaRPr lang="tr-TR" sz="1200" i="1" dirty="0">
              <a:latin typeface="Cambria" pitchFamily="18" charset="0"/>
            </a:endParaRPr>
          </a:p>
        </p:txBody>
      </p:sp>
      <p:sp>
        <p:nvSpPr>
          <p:cNvPr id="12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862AE05E-B1E1-437D-8D9E-E0F5FDBD95D7}" type="slidenum">
              <a:rPr lang="tr-TR" sz="1050" b="1" smtClean="0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92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9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4408" y="9252"/>
            <a:ext cx="864096" cy="9631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84198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pic>
        <p:nvPicPr>
          <p:cNvPr id="7" name="Resim 1" descr="drog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7338"/>
            <a:ext cx="406082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6 Metin kutusu"/>
          <p:cNvSpPr txBox="1">
            <a:spLocks noChangeArrowheads="1"/>
          </p:cNvSpPr>
          <p:nvPr/>
        </p:nvSpPr>
        <p:spPr bwMode="auto">
          <a:xfrm>
            <a:off x="35496" y="44624"/>
            <a:ext cx="792162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800" b="1" dirty="0">
                <a:solidFill>
                  <a:schemeClr val="bg1"/>
                </a:solidFill>
                <a:latin typeface="Cambria" pitchFamily="18" charset="0"/>
              </a:rPr>
              <a:t>YORGUN UYKUSUZ VE DİKKATSİZ ARAÇ KULLANIMI DENETİMLERİ</a:t>
            </a:r>
          </a:p>
        </p:txBody>
      </p:sp>
      <p:sp>
        <p:nvSpPr>
          <p:cNvPr id="9" name="8 Metin kutusu"/>
          <p:cNvSpPr txBox="1">
            <a:spLocks noChangeArrowheads="1"/>
          </p:cNvSpPr>
          <p:nvPr/>
        </p:nvSpPr>
        <p:spPr bwMode="auto">
          <a:xfrm>
            <a:off x="4284663" y="1700213"/>
            <a:ext cx="4608512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Clr>
                <a:srgbClr val="FF0000"/>
              </a:buClr>
              <a:buFont typeface="Wingdings" pitchFamily="2" charset="2"/>
              <a:buChar char="q"/>
            </a:pPr>
            <a:r>
              <a:rPr lang="tr-TR" sz="2400">
                <a:latin typeface="Cambria" pitchFamily="18" charset="0"/>
              </a:rPr>
              <a:t> Yorgun, uykusuz ve alkollü olarak araç kullanmak sürücü performansını; </a:t>
            </a:r>
          </a:p>
          <a:p>
            <a:pPr algn="just"/>
            <a:endParaRPr lang="tr-TR" sz="1400">
              <a:latin typeface="Cambria" pitchFamily="18" charset="0"/>
            </a:endParaRPr>
          </a:p>
          <a:p>
            <a:pPr algn="just">
              <a:buClr>
                <a:srgbClr val="FF0000"/>
              </a:buClr>
              <a:buFont typeface="Wingdings" pitchFamily="2" charset="2"/>
              <a:buChar char="ü"/>
            </a:pPr>
            <a:r>
              <a:rPr lang="tr-TR" sz="2400">
                <a:latin typeface="Cambria" pitchFamily="18" charset="0"/>
              </a:rPr>
              <a:t>Daha yavaş tepki zamanı,</a:t>
            </a:r>
          </a:p>
          <a:p>
            <a:pPr algn="just">
              <a:buClr>
                <a:srgbClr val="FF0000"/>
              </a:buClr>
              <a:buFont typeface="Wingdings" pitchFamily="2" charset="2"/>
              <a:buChar char="ü"/>
            </a:pPr>
            <a:endParaRPr lang="tr-TR" sz="1200">
              <a:latin typeface="Cambria" pitchFamily="18" charset="0"/>
            </a:endParaRPr>
          </a:p>
          <a:p>
            <a:pPr algn="just">
              <a:buClr>
                <a:srgbClr val="FF0000"/>
              </a:buClr>
              <a:buFont typeface="Wingdings" pitchFamily="2" charset="2"/>
              <a:buChar char="ü"/>
            </a:pPr>
            <a:r>
              <a:rPr lang="tr-TR" sz="2400">
                <a:latin typeface="Cambria" pitchFamily="18" charset="0"/>
              </a:rPr>
              <a:t>Genel dikkat düzeyinin azalması,</a:t>
            </a:r>
          </a:p>
          <a:p>
            <a:pPr algn="just">
              <a:buClr>
                <a:srgbClr val="FF0000"/>
              </a:buClr>
              <a:buFont typeface="Wingdings" pitchFamily="2" charset="2"/>
              <a:buChar char="ü"/>
            </a:pPr>
            <a:endParaRPr lang="tr-TR" sz="1200">
              <a:latin typeface="Cambria" pitchFamily="18" charset="0"/>
            </a:endParaRPr>
          </a:p>
          <a:p>
            <a:pPr algn="just">
              <a:buClr>
                <a:srgbClr val="FF0000"/>
              </a:buClr>
              <a:buFont typeface="Wingdings" pitchFamily="2" charset="2"/>
              <a:buChar char="ü"/>
            </a:pPr>
            <a:r>
              <a:rPr lang="tr-TR" sz="2400">
                <a:latin typeface="Cambria" pitchFamily="18" charset="0"/>
              </a:rPr>
              <a:t>Bilgi işlemede bozukluk, Sürücünün kazayı önleyebilmek için herhangi bir girişimde bulunamama gibi sonuçlarla olumsuz yönde etkilemektedir.</a:t>
            </a:r>
          </a:p>
        </p:txBody>
      </p:sp>
      <p:pic>
        <p:nvPicPr>
          <p:cNvPr id="10" name="Picture 18" descr="http://www.lpghaber.com/haberfoto/042008/kOTOMOBIL-12vsxfr6tc05neh7gj9bak4om21u8ywp3lz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92600"/>
            <a:ext cx="4067175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0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tr-TR" sz="1200" i="1" dirty="0" smtClean="0">
                <a:latin typeface="Cambria" pitchFamily="18" charset="0"/>
              </a:rPr>
              <a:t>	Trafik ve  Yol Güvenliği	            3. BÖLÜM   Trafik Denetimleri  Uygulama</a:t>
            </a:r>
            <a:endParaRPr lang="tr-TR" sz="1200" i="1" dirty="0">
              <a:latin typeface="Cambria" pitchFamily="18" charset="0"/>
            </a:endParaRPr>
          </a:p>
        </p:txBody>
      </p:sp>
      <p:sp>
        <p:nvSpPr>
          <p:cNvPr id="12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862AE05E-B1E1-437D-8D9E-E0F5FDBD95D7}" type="slidenum">
              <a:rPr lang="tr-TR" sz="1050" b="1" smtClean="0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93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3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44408" y="9252"/>
            <a:ext cx="864096" cy="9631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84198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pic>
        <p:nvPicPr>
          <p:cNvPr id="7" name="Picture 19" descr="http://www.kentselhaber.com/img/hyh/731/73173/Emniyet-kemeri-ve-takograf-ko0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3" y="1196975"/>
            <a:ext cx="3744913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79388" y="3933825"/>
            <a:ext cx="8713787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buClr>
                <a:srgbClr val="FF0000"/>
              </a:buClr>
              <a:buFont typeface="Wingdings" pitchFamily="2" charset="2"/>
              <a:buChar char="q"/>
            </a:pPr>
            <a:r>
              <a:rPr lang="tr-TR" sz="2000">
                <a:latin typeface="Cambria" pitchFamily="18" charset="0"/>
                <a:ea typeface="Calibri" pitchFamily="34" charset="0"/>
                <a:cs typeface="Arial" charset="0"/>
              </a:rPr>
              <a:t> Yorgun ve  uykusuz araç kullanımı, daha çok ticari amaçla yük ve yolcu taşımacılığı yapan araç sürücülerinde görülen bir durumdur.</a:t>
            </a:r>
          </a:p>
          <a:p>
            <a:pPr algn="just" eaLnBrk="0" hangingPunct="0">
              <a:buClr>
                <a:srgbClr val="FF0000"/>
              </a:buClr>
              <a:buFont typeface="Wingdings" pitchFamily="2" charset="2"/>
              <a:buChar char="q"/>
            </a:pPr>
            <a:endParaRPr lang="tr-TR" sz="2000">
              <a:latin typeface="Cambria" pitchFamily="18" charset="0"/>
              <a:ea typeface="Calibri" pitchFamily="34" charset="0"/>
              <a:cs typeface="Arial" charset="0"/>
            </a:endParaRPr>
          </a:p>
          <a:p>
            <a:pPr algn="just" eaLnBrk="0" hangingPunct="0">
              <a:buClr>
                <a:srgbClr val="FF0000"/>
              </a:buClr>
              <a:buFont typeface="Wingdings" pitchFamily="2" charset="2"/>
              <a:buChar char="q"/>
            </a:pPr>
            <a:r>
              <a:rPr lang="tr-TR" sz="2000">
                <a:latin typeface="Cambria" pitchFamily="18" charset="0"/>
                <a:ea typeface="Calibri" pitchFamily="34" charset="0"/>
                <a:cs typeface="Arial" charset="0"/>
              </a:rPr>
              <a:t> Ticari araç sürücülerinin araç kullanma ve dinlenme süreleri kanunla belirlenmiştir. Bu yüzden denetimlerin bu kesim üzerinde yoğunlaştırılması gerekir.</a:t>
            </a:r>
          </a:p>
          <a:p>
            <a:pPr algn="just" eaLnBrk="0" hangingPunct="0">
              <a:buClr>
                <a:srgbClr val="FF0000"/>
              </a:buClr>
              <a:buFont typeface="Wingdings" pitchFamily="2" charset="2"/>
              <a:buChar char="q"/>
            </a:pPr>
            <a:endParaRPr lang="tr-TR" sz="2000">
              <a:latin typeface="Cambria" pitchFamily="18" charset="0"/>
              <a:ea typeface="Calibri" pitchFamily="34" charset="0"/>
              <a:cs typeface="Arial" charset="0"/>
            </a:endParaRPr>
          </a:p>
          <a:p>
            <a:pPr algn="just" eaLnBrk="0" hangingPunct="0">
              <a:buClr>
                <a:srgbClr val="FF0000"/>
              </a:buClr>
              <a:buFont typeface="Wingdings" pitchFamily="2" charset="2"/>
              <a:buChar char="q"/>
            </a:pPr>
            <a:r>
              <a:rPr lang="tr-TR" sz="2000">
                <a:latin typeface="Cambria" pitchFamily="18" charset="0"/>
                <a:ea typeface="Calibri" pitchFamily="34" charset="0"/>
                <a:cs typeface="Arial" charset="0"/>
              </a:rPr>
              <a:t> Takograf çıktılarının incelemesi en bilinen denetim şeklidir.</a:t>
            </a:r>
          </a:p>
        </p:txBody>
      </p:sp>
      <p:pic>
        <p:nvPicPr>
          <p:cNvPr id="9" name="Picture 16" descr="H:\MY EDUCATİON FOLDER\0 3 KURSLAR\3 TAKOGRAF\3  TAKOGRAF EK KAYNAK\ÖRNEK KAYITLAR\Örnek 3\iğne hız.JPG"/>
          <p:cNvPicPr>
            <a:picLocks noChangeAspect="1" noChangeArrowheads="1"/>
          </p:cNvPicPr>
          <p:nvPr/>
        </p:nvPicPr>
        <p:blipFill>
          <a:blip r:embed="rId3" cstate="print"/>
          <a:srcRect l="10553" t="2144" r="8544"/>
          <a:stretch>
            <a:fillRect/>
          </a:stretch>
        </p:blipFill>
        <p:spPr bwMode="auto">
          <a:xfrm>
            <a:off x="6224292" y="1196752"/>
            <a:ext cx="2884212" cy="2736304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10" name="Picture 17" descr="H:\MY EDUCATİON FOLDER\0 3 KURSLAR\3 TAKOGRAF\3  TAKOGRAF EK KAYNAK\ÖRNEK KAYITLAR\Örnek 5\HPIM2011.JPG"/>
          <p:cNvPicPr>
            <a:picLocks noChangeAspect="1" noChangeArrowheads="1"/>
          </p:cNvPicPr>
          <p:nvPr/>
        </p:nvPicPr>
        <p:blipFill>
          <a:blip r:embed="rId4" cstate="print"/>
          <a:srcRect l="10142" r="11622"/>
          <a:stretch>
            <a:fillRect/>
          </a:stretch>
        </p:blipFill>
        <p:spPr bwMode="auto">
          <a:xfrm>
            <a:off x="3347864" y="1196752"/>
            <a:ext cx="2800289" cy="2736304"/>
          </a:xfrm>
          <a:prstGeom prst="ellipse">
            <a:avLst/>
          </a:prstGeom>
          <a:ln>
            <a:noFill/>
          </a:ln>
          <a:effectLst/>
        </p:spPr>
      </p:pic>
      <p:sp>
        <p:nvSpPr>
          <p:cNvPr id="11" name="10 Yuvarlatılmış Dikdörtgen"/>
          <p:cNvSpPr/>
          <p:nvPr/>
        </p:nvSpPr>
        <p:spPr>
          <a:xfrm>
            <a:off x="0" y="4005263"/>
            <a:ext cx="9144000" cy="1295400"/>
          </a:xfrm>
          <a:prstGeom prst="roundRect">
            <a:avLst>
              <a:gd name="adj" fmla="val 1211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tr-TR" sz="2400" dirty="0">
                <a:latin typeface="Cambria" pitchFamily="18" charset="0"/>
                <a:ea typeface="Calibri" pitchFamily="34" charset="0"/>
                <a:cs typeface="Arial" charset="0"/>
              </a:rPr>
              <a:t>Ticari araç sürücüleri herhangi bir 24 saat içerisinde toplam 9 saat, kesintisiz 4.5 saatten fazla araç kullanamaz, ayrıca kesintisiz olarak ta 11 saat dinlenmesi gerekir. </a:t>
            </a:r>
            <a:endParaRPr lang="tr-TR" sz="2400" dirty="0"/>
          </a:p>
        </p:txBody>
      </p:sp>
      <p:sp>
        <p:nvSpPr>
          <p:cNvPr id="12" name="6 Metin kutusu"/>
          <p:cNvSpPr txBox="1">
            <a:spLocks noChangeArrowheads="1"/>
          </p:cNvSpPr>
          <p:nvPr/>
        </p:nvSpPr>
        <p:spPr bwMode="auto">
          <a:xfrm>
            <a:off x="35496" y="44624"/>
            <a:ext cx="792162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800" b="1" dirty="0">
                <a:solidFill>
                  <a:schemeClr val="bg1"/>
                </a:solidFill>
                <a:latin typeface="Cambria" pitchFamily="18" charset="0"/>
              </a:rPr>
              <a:t>YORGUN UYKUSUZ VE DİKKATSİZ ARAÇ KULLANIMI DENETİMLERİ</a:t>
            </a:r>
          </a:p>
        </p:txBody>
      </p:sp>
      <p:sp>
        <p:nvSpPr>
          <p:cNvPr id="14" name="13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tr-TR" sz="1200" i="1" dirty="0" smtClean="0">
                <a:latin typeface="Cambria" pitchFamily="18" charset="0"/>
              </a:rPr>
              <a:t>	Trafik ve  Yol Güvenliği	            3. BÖLÜM   Trafik Denetimleri  Uygulama</a:t>
            </a:r>
            <a:endParaRPr lang="tr-TR" sz="1200" i="1" dirty="0">
              <a:latin typeface="Cambria" pitchFamily="18" charset="0"/>
            </a:endParaRPr>
          </a:p>
        </p:txBody>
      </p:sp>
      <p:sp>
        <p:nvSpPr>
          <p:cNvPr id="17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862AE05E-B1E1-437D-8D9E-E0F5FDBD95D7}" type="slidenum">
              <a:rPr lang="tr-TR" sz="1050" b="1" smtClean="0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94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3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44408" y="9252"/>
            <a:ext cx="864096" cy="9631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84198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pic>
        <p:nvPicPr>
          <p:cNvPr id="7" name="Picture 4" descr="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8" y="1071563"/>
            <a:ext cx="5643562" cy="379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6 Metin kutusu"/>
          <p:cNvSpPr txBox="1">
            <a:spLocks noChangeArrowheads="1"/>
          </p:cNvSpPr>
          <p:nvPr/>
        </p:nvSpPr>
        <p:spPr bwMode="auto">
          <a:xfrm>
            <a:off x="251520" y="220663"/>
            <a:ext cx="76438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4000" b="1" dirty="0">
                <a:solidFill>
                  <a:schemeClr val="bg1"/>
                </a:solidFill>
                <a:latin typeface="Cambria" pitchFamily="18" charset="0"/>
              </a:rPr>
              <a:t>YÜK VE YOLCU DENETİMLERİ</a:t>
            </a:r>
          </a:p>
        </p:txBody>
      </p:sp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214313" y="4313238"/>
            <a:ext cx="8715375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buClr>
                <a:srgbClr val="FF0000"/>
              </a:buClr>
            </a:pPr>
            <a:r>
              <a:rPr lang="tr-TR" sz="2400" b="1">
                <a:latin typeface="Cambria" pitchFamily="18" charset="0"/>
                <a:cs typeface="Times New Roman" pitchFamily="18" charset="0"/>
              </a:rPr>
              <a:t>Aşırı yükleme;</a:t>
            </a:r>
          </a:p>
          <a:p>
            <a:pPr algn="just" eaLnBrk="0" hangingPunct="0">
              <a:buClr>
                <a:srgbClr val="FF0000"/>
              </a:buClr>
            </a:pPr>
            <a:endParaRPr lang="tr-TR" sz="1000" b="1">
              <a:latin typeface="Cambria" pitchFamily="18" charset="0"/>
              <a:cs typeface="Times New Roman" pitchFamily="18" charset="0"/>
            </a:endParaRPr>
          </a:p>
          <a:p>
            <a:pPr algn="just" eaLnBrk="0" hangingPunct="0">
              <a:buClr>
                <a:srgbClr val="FF0000"/>
              </a:buClr>
              <a:buFont typeface="Wingdings" pitchFamily="2" charset="2"/>
              <a:buChar char="ü"/>
            </a:pPr>
            <a:r>
              <a:rPr lang="tr-TR" sz="2400">
                <a:latin typeface="Cambria" pitchFamily="18" charset="0"/>
                <a:cs typeface="Times New Roman" pitchFamily="18" charset="0"/>
              </a:rPr>
              <a:t>Karayolu yapısına</a:t>
            </a:r>
            <a:endParaRPr lang="tr-TR" sz="2400">
              <a:latin typeface="Cambria" pitchFamily="18" charset="0"/>
            </a:endParaRPr>
          </a:p>
          <a:p>
            <a:pPr algn="just" eaLnBrk="0" hangingPunct="0">
              <a:buClr>
                <a:srgbClr val="FF0000"/>
              </a:buClr>
              <a:buFont typeface="Wingdings" pitchFamily="2" charset="2"/>
              <a:buChar char="ü"/>
            </a:pPr>
            <a:r>
              <a:rPr lang="tr-TR" sz="2400">
                <a:latin typeface="Cambria" pitchFamily="18" charset="0"/>
                <a:cs typeface="Times New Roman" pitchFamily="18" charset="0"/>
              </a:rPr>
              <a:t>Araç mekaniğine </a:t>
            </a:r>
            <a:r>
              <a:rPr lang="tr-TR" sz="2400">
                <a:latin typeface="Cambria" pitchFamily="18" charset="0"/>
              </a:rPr>
              <a:t>(başta fren ) </a:t>
            </a:r>
          </a:p>
          <a:p>
            <a:pPr algn="just" eaLnBrk="0" hangingPunct="0">
              <a:buClr>
                <a:srgbClr val="FF0000"/>
              </a:buClr>
              <a:buFont typeface="Wingdings" pitchFamily="2" charset="2"/>
              <a:buChar char="ü"/>
            </a:pPr>
            <a:r>
              <a:rPr lang="tr-TR" sz="2400">
                <a:latin typeface="Cambria" pitchFamily="18" charset="0"/>
                <a:cs typeface="Times New Roman" pitchFamily="18" charset="0"/>
              </a:rPr>
              <a:t>Sürücü performansına, direksiyon hakimiyetine</a:t>
            </a:r>
          </a:p>
          <a:p>
            <a:pPr algn="just" eaLnBrk="0" hangingPunct="0">
              <a:buClr>
                <a:srgbClr val="FF0000"/>
              </a:buClr>
              <a:buFont typeface="Wingdings" pitchFamily="2" charset="2"/>
              <a:buChar char="ü"/>
            </a:pPr>
            <a:r>
              <a:rPr lang="tr-TR" sz="2400">
                <a:latin typeface="Cambria" pitchFamily="18" charset="0"/>
                <a:cs typeface="Times New Roman" pitchFamily="18" charset="0"/>
              </a:rPr>
              <a:t> Kazaların meydana gelişinde olumsuz yönde etkisi vardır.</a:t>
            </a:r>
            <a:endParaRPr lang="tr-TR" sz="2400">
              <a:latin typeface="Cambria" pitchFamily="18" charset="0"/>
            </a:endParaRPr>
          </a:p>
        </p:txBody>
      </p:sp>
      <p:sp>
        <p:nvSpPr>
          <p:cNvPr id="10" name="13 Dikdörtgen"/>
          <p:cNvSpPr>
            <a:spLocks noChangeArrowheads="1"/>
          </p:cNvSpPr>
          <p:nvPr/>
        </p:nvSpPr>
        <p:spPr bwMode="auto">
          <a:xfrm>
            <a:off x="242888" y="1450975"/>
            <a:ext cx="3249612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tr-TR" sz="2400" b="1">
                <a:latin typeface="Cambria" pitchFamily="18" charset="0"/>
              </a:rPr>
              <a:t>Aşırı Yükleme;</a:t>
            </a:r>
          </a:p>
          <a:p>
            <a:pPr algn="just" eaLnBrk="0" hangingPunct="0"/>
            <a:endParaRPr lang="tr-TR" sz="1000" b="1">
              <a:latin typeface="Cambria" pitchFamily="18" charset="0"/>
            </a:endParaRPr>
          </a:p>
          <a:p>
            <a:pPr algn="just" eaLnBrk="0" hangingPunct="0"/>
            <a:r>
              <a:rPr lang="tr-TR" sz="2400">
                <a:solidFill>
                  <a:srgbClr val="000000"/>
                </a:solidFill>
                <a:latin typeface="Cambria" pitchFamily="18" charset="0"/>
              </a:rPr>
              <a:t>Bir yük taşıma aracına, yasal yük taşıma sınırı üzerinde (istiab haddi) yükleme yapılmasına denir.</a:t>
            </a:r>
          </a:p>
        </p:txBody>
      </p:sp>
      <p:sp>
        <p:nvSpPr>
          <p:cNvPr id="11" name="10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tr-TR" sz="1200" i="1" dirty="0" smtClean="0">
                <a:latin typeface="Cambria" pitchFamily="18" charset="0"/>
              </a:rPr>
              <a:t>	Trafik ve  Yol Güvenliği	            3. BÖLÜM   Trafik Denetimleri  Uygulama</a:t>
            </a:r>
            <a:endParaRPr lang="tr-TR" sz="1200" i="1" dirty="0">
              <a:latin typeface="Cambria" pitchFamily="18" charset="0"/>
            </a:endParaRPr>
          </a:p>
        </p:txBody>
      </p:sp>
      <p:sp>
        <p:nvSpPr>
          <p:cNvPr id="12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862AE05E-B1E1-437D-8D9E-E0F5FDBD95D7}" type="slidenum">
              <a:rPr lang="tr-TR" sz="1050" b="1" smtClean="0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95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3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4408" y="9252"/>
            <a:ext cx="864096" cy="9631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84198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 descr="http://www.kayserim.net/boyutlandir.asp?path=D:%5Cinetpub%5Cvhosts%5Ckayserim.net%5Chttpdocs%5Cimages%5Chaber%5C20082%5Ckayseri_haber_069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3" y="1071563"/>
            <a:ext cx="4000500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7" name="6 Metin kutusu"/>
          <p:cNvSpPr txBox="1">
            <a:spLocks noChangeArrowheads="1"/>
          </p:cNvSpPr>
          <p:nvPr/>
        </p:nvSpPr>
        <p:spPr bwMode="auto">
          <a:xfrm>
            <a:off x="251520" y="220663"/>
            <a:ext cx="76438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4000" b="1" dirty="0">
                <a:solidFill>
                  <a:schemeClr val="bg1"/>
                </a:solidFill>
                <a:latin typeface="Cambria" pitchFamily="18" charset="0"/>
              </a:rPr>
              <a:t>YÜK VE YOLCU DENETİMLERİ</a:t>
            </a:r>
          </a:p>
        </p:txBody>
      </p:sp>
      <p:pic>
        <p:nvPicPr>
          <p:cNvPr id="9" name="Picture 4" descr="http://www.bridgestone.com.tr/content/images/frontend/pb1.jpg"/>
          <p:cNvPicPr>
            <a:picLocks noChangeAspect="1" noChangeArrowheads="1"/>
          </p:cNvPicPr>
          <p:nvPr/>
        </p:nvPicPr>
        <p:blipFill>
          <a:blip r:embed="rId3" cstate="print"/>
          <a:srcRect r="53391"/>
          <a:stretch>
            <a:fillRect/>
          </a:stretch>
        </p:blipFill>
        <p:spPr bwMode="auto">
          <a:xfrm>
            <a:off x="0" y="1071563"/>
            <a:ext cx="457200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22 Dikdörtgen"/>
          <p:cNvSpPr>
            <a:spLocks noChangeArrowheads="1"/>
          </p:cNvSpPr>
          <p:nvPr/>
        </p:nvSpPr>
        <p:spPr bwMode="auto">
          <a:xfrm>
            <a:off x="4714875" y="5157788"/>
            <a:ext cx="42862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tr-TR" sz="2400">
                <a:solidFill>
                  <a:srgbClr val="000000"/>
                </a:solidFill>
                <a:latin typeface="Cambria" pitchFamily="18" charset="0"/>
              </a:rPr>
              <a:t>Ağırlıklar aşılmamış olsa bile azami </a:t>
            </a:r>
            <a:r>
              <a:rPr lang="tr-TR" sz="2400" b="1">
                <a:solidFill>
                  <a:srgbClr val="000000"/>
                </a:solidFill>
                <a:latin typeface="Cambria" pitchFamily="18" charset="0"/>
              </a:rPr>
              <a:t>dingil ağırlıkları </a:t>
            </a:r>
            <a:r>
              <a:rPr lang="tr-TR" sz="2400">
                <a:solidFill>
                  <a:srgbClr val="000000"/>
                </a:solidFill>
                <a:latin typeface="Cambria" pitchFamily="18" charset="0"/>
              </a:rPr>
              <a:t>aşılacak şekilde yüklenmesi,</a:t>
            </a:r>
          </a:p>
        </p:txBody>
      </p:sp>
      <p:pic>
        <p:nvPicPr>
          <p:cNvPr id="11" name="Picture 4" descr="http://bitlis.pol.tr/13/imagee/TrafikTanzim_DingilBasinaTondanFazlaYukDusenGiremez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13" y="3765550"/>
            <a:ext cx="1571625" cy="152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tr-TR" sz="1200" i="1" dirty="0" smtClean="0">
                <a:latin typeface="Cambria" pitchFamily="18" charset="0"/>
              </a:rPr>
              <a:t>	Trafik ve  Yol Güvenliği	            3. BÖLÜM   Trafik Denetimleri  Uygulama</a:t>
            </a:r>
            <a:endParaRPr lang="tr-TR" sz="1200" i="1" dirty="0">
              <a:latin typeface="Cambria" pitchFamily="18" charset="0"/>
            </a:endParaRPr>
          </a:p>
        </p:txBody>
      </p:sp>
      <p:sp>
        <p:nvSpPr>
          <p:cNvPr id="14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862AE05E-B1E1-437D-8D9E-E0F5FDBD95D7}" type="slidenum">
              <a:rPr lang="tr-TR" sz="1050" b="1" smtClean="0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96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3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44408" y="9252"/>
            <a:ext cx="864096" cy="9631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84198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5" name="Picture 15" descr="DSC0338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2525" y="1125538"/>
            <a:ext cx="5867400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120837" name="6 Metin kutusu"/>
          <p:cNvSpPr txBox="1">
            <a:spLocks noChangeArrowheads="1"/>
          </p:cNvSpPr>
          <p:nvPr/>
        </p:nvSpPr>
        <p:spPr bwMode="auto">
          <a:xfrm>
            <a:off x="285750" y="0"/>
            <a:ext cx="821531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3200" b="1" dirty="0">
                <a:solidFill>
                  <a:schemeClr val="bg1"/>
                </a:solidFill>
                <a:latin typeface="Cambria" pitchFamily="18" charset="0"/>
              </a:rPr>
              <a:t>ARAÇLARIN TEKNİK ŞARTLARA UYGUNLUĞUNUN DENETİMİ</a:t>
            </a:r>
          </a:p>
        </p:txBody>
      </p:sp>
      <p:sp>
        <p:nvSpPr>
          <p:cNvPr id="120840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tr-TR"/>
          </a:p>
        </p:txBody>
      </p:sp>
      <p:sp>
        <p:nvSpPr>
          <p:cNvPr id="15" name="14 Sağ Ok"/>
          <p:cNvSpPr/>
          <p:nvPr/>
        </p:nvSpPr>
        <p:spPr>
          <a:xfrm>
            <a:off x="250825" y="4437063"/>
            <a:ext cx="1512888" cy="792162"/>
          </a:xfrm>
          <a:prstGeom prst="rightArrow">
            <a:avLst>
              <a:gd name="adj1" fmla="val 76986"/>
              <a:gd name="adj2" fmla="val 3200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tr-TR" sz="1050" b="1" dirty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Araç Kabul ve </a:t>
            </a:r>
            <a:endParaRPr lang="tr-TR" sz="1050" dirty="0">
              <a:solidFill>
                <a:schemeClr val="bg1"/>
              </a:solidFill>
              <a:latin typeface="Cambria" pitchFamily="18" charset="0"/>
            </a:endParaRPr>
          </a:p>
          <a:p>
            <a:pPr algn="ctr" eaLnBrk="0" hangingPunct="0">
              <a:defRPr/>
            </a:pPr>
            <a:r>
              <a:rPr lang="tr-TR" sz="1050" b="1" dirty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Tahsilat</a:t>
            </a:r>
            <a:endParaRPr lang="tr-TR" sz="105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6" name="15 Sağ Ok"/>
          <p:cNvSpPr/>
          <p:nvPr/>
        </p:nvSpPr>
        <p:spPr>
          <a:xfrm>
            <a:off x="1835150" y="4437063"/>
            <a:ext cx="1512888" cy="792162"/>
          </a:xfrm>
          <a:prstGeom prst="rightArrow">
            <a:avLst>
              <a:gd name="adj1" fmla="val 76986"/>
              <a:gd name="adj2" fmla="val 3200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tr-TR" sz="1050" b="1" dirty="0">
                <a:latin typeface="Cambria" pitchFamily="18" charset="0"/>
              </a:rPr>
              <a:t>Araç Tanımlama</a:t>
            </a:r>
            <a:endParaRPr lang="tr-TR" sz="1050" dirty="0">
              <a:latin typeface="Cambria" pitchFamily="18" charset="0"/>
            </a:endParaRPr>
          </a:p>
          <a:p>
            <a:pPr>
              <a:defRPr/>
            </a:pPr>
            <a:r>
              <a:rPr lang="tr-TR" sz="1050" b="1" dirty="0">
                <a:latin typeface="Cambria" pitchFamily="18" charset="0"/>
              </a:rPr>
              <a:t>Kontrolü</a:t>
            </a:r>
            <a:endParaRPr lang="tr-TR" sz="1050" dirty="0">
              <a:latin typeface="Cambria" pitchFamily="18" charset="0"/>
            </a:endParaRPr>
          </a:p>
        </p:txBody>
      </p:sp>
      <p:sp>
        <p:nvSpPr>
          <p:cNvPr id="21" name="20 Sağ Ok"/>
          <p:cNvSpPr/>
          <p:nvPr/>
        </p:nvSpPr>
        <p:spPr>
          <a:xfrm>
            <a:off x="3419475" y="4437063"/>
            <a:ext cx="1512888" cy="792162"/>
          </a:xfrm>
          <a:prstGeom prst="rightArrow">
            <a:avLst>
              <a:gd name="adj1" fmla="val 76986"/>
              <a:gd name="adj2" fmla="val 3200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tr-TR" sz="1050" b="1" dirty="0">
                <a:latin typeface="Cambria" pitchFamily="18" charset="0"/>
              </a:rPr>
              <a:t>Araç  Yolcu Kabinin Kontrolü</a:t>
            </a:r>
            <a:endParaRPr lang="tr-TR" sz="1050" dirty="0">
              <a:latin typeface="Cambria" pitchFamily="18" charset="0"/>
            </a:endParaRPr>
          </a:p>
        </p:txBody>
      </p:sp>
      <p:sp>
        <p:nvSpPr>
          <p:cNvPr id="22" name="21 Sağ Ok"/>
          <p:cNvSpPr/>
          <p:nvPr/>
        </p:nvSpPr>
        <p:spPr>
          <a:xfrm>
            <a:off x="5003800" y="4437063"/>
            <a:ext cx="1512888" cy="792162"/>
          </a:xfrm>
          <a:prstGeom prst="rightArrow">
            <a:avLst>
              <a:gd name="adj1" fmla="val 76986"/>
              <a:gd name="adj2" fmla="val 3200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tr-TR" sz="1050" b="1" dirty="0">
                <a:latin typeface="Cambria" pitchFamily="18" charset="0"/>
              </a:rPr>
              <a:t>Fren Verimliliği</a:t>
            </a:r>
            <a:endParaRPr lang="tr-TR" sz="1050" dirty="0">
              <a:latin typeface="Cambria" pitchFamily="18" charset="0"/>
            </a:endParaRPr>
          </a:p>
          <a:p>
            <a:pPr>
              <a:defRPr/>
            </a:pPr>
            <a:r>
              <a:rPr lang="tr-TR" sz="1050" b="1" dirty="0">
                <a:latin typeface="Cambria" pitchFamily="18" charset="0"/>
              </a:rPr>
              <a:t>Kontrolü</a:t>
            </a:r>
            <a:endParaRPr lang="tr-TR" sz="1050" dirty="0">
              <a:latin typeface="Cambria" pitchFamily="18" charset="0"/>
            </a:endParaRPr>
          </a:p>
        </p:txBody>
      </p:sp>
      <p:sp>
        <p:nvSpPr>
          <p:cNvPr id="23" name="22 Sağ Ok"/>
          <p:cNvSpPr/>
          <p:nvPr/>
        </p:nvSpPr>
        <p:spPr>
          <a:xfrm>
            <a:off x="6588125" y="4437063"/>
            <a:ext cx="1512888" cy="792162"/>
          </a:xfrm>
          <a:prstGeom prst="rightArrow">
            <a:avLst>
              <a:gd name="adj1" fmla="val 76986"/>
              <a:gd name="adj2" fmla="val 3200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tr-TR" sz="1050" b="1" dirty="0">
                <a:latin typeface="Cambria" pitchFamily="18" charset="0"/>
              </a:rPr>
              <a:t>Fren  Sisteminin </a:t>
            </a:r>
            <a:endParaRPr lang="tr-TR" sz="1050" dirty="0">
              <a:latin typeface="Cambria" pitchFamily="18" charset="0"/>
            </a:endParaRPr>
          </a:p>
          <a:p>
            <a:pPr>
              <a:defRPr/>
            </a:pPr>
            <a:r>
              <a:rPr lang="tr-TR" sz="1050" b="1" dirty="0">
                <a:latin typeface="Cambria" pitchFamily="18" charset="0"/>
              </a:rPr>
              <a:t>Kontrolü</a:t>
            </a:r>
            <a:endParaRPr lang="tr-TR" sz="1050" dirty="0">
              <a:latin typeface="Cambria" pitchFamily="18" charset="0"/>
            </a:endParaRPr>
          </a:p>
        </p:txBody>
      </p:sp>
      <p:sp>
        <p:nvSpPr>
          <p:cNvPr id="24" name="23 Sağ Ok"/>
          <p:cNvSpPr/>
          <p:nvPr/>
        </p:nvSpPr>
        <p:spPr>
          <a:xfrm rot="10800000" flipV="1">
            <a:off x="5364163" y="5732463"/>
            <a:ext cx="1655762" cy="792162"/>
          </a:xfrm>
          <a:prstGeom prst="rightArrow">
            <a:avLst>
              <a:gd name="adj1" fmla="val 76986"/>
              <a:gd name="adj2" fmla="val 3200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tr-TR" sz="1050" b="1" dirty="0">
                <a:latin typeface="Cambria" pitchFamily="18" charset="0"/>
              </a:rPr>
              <a:t>Akslar ve Manevra Sistemlerinin Kontrolü</a:t>
            </a:r>
            <a:endParaRPr lang="tr-TR" sz="1050" dirty="0">
              <a:latin typeface="Cambria" pitchFamily="18" charset="0"/>
            </a:endParaRPr>
          </a:p>
        </p:txBody>
      </p:sp>
      <p:sp>
        <p:nvSpPr>
          <p:cNvPr id="27" name="26 Aşağı Ok"/>
          <p:cNvSpPr/>
          <p:nvPr/>
        </p:nvSpPr>
        <p:spPr>
          <a:xfrm>
            <a:off x="7488238" y="5373688"/>
            <a:ext cx="1116012" cy="1079500"/>
          </a:xfrm>
          <a:prstGeom prst="downArrow">
            <a:avLst>
              <a:gd name="adj1" fmla="val 81043"/>
              <a:gd name="adj2" fmla="val 24346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sz="1050" b="1" dirty="0">
                <a:latin typeface="Cambria" pitchFamily="18" charset="0"/>
              </a:rPr>
              <a:t>Şase’nin</a:t>
            </a:r>
            <a:endParaRPr lang="tr-TR" sz="1050" dirty="0">
              <a:latin typeface="Cambria" pitchFamily="18" charset="0"/>
            </a:endParaRPr>
          </a:p>
          <a:p>
            <a:pPr algn="ctr">
              <a:defRPr/>
            </a:pPr>
            <a:r>
              <a:rPr lang="tr-TR" sz="1050" b="1" dirty="0">
                <a:latin typeface="Cambria" pitchFamily="18" charset="0"/>
              </a:rPr>
              <a:t>Kontrolü</a:t>
            </a:r>
            <a:endParaRPr lang="tr-TR" sz="1050" dirty="0">
              <a:latin typeface="Cambria" pitchFamily="18" charset="0"/>
            </a:endParaRPr>
          </a:p>
        </p:txBody>
      </p:sp>
      <p:sp>
        <p:nvSpPr>
          <p:cNvPr id="28" name="27 Sağ Ok"/>
          <p:cNvSpPr/>
          <p:nvPr/>
        </p:nvSpPr>
        <p:spPr>
          <a:xfrm rot="10800000" flipV="1">
            <a:off x="3635375" y="5732463"/>
            <a:ext cx="1512888" cy="792162"/>
          </a:xfrm>
          <a:prstGeom prst="rightArrow">
            <a:avLst>
              <a:gd name="adj1" fmla="val 76986"/>
              <a:gd name="adj2" fmla="val 3200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tr-TR" sz="1050" b="1" dirty="0">
                <a:latin typeface="Cambria" pitchFamily="18" charset="0"/>
              </a:rPr>
              <a:t>Farların</a:t>
            </a:r>
            <a:endParaRPr lang="tr-TR" sz="1050" dirty="0">
              <a:latin typeface="Cambria" pitchFamily="18" charset="0"/>
            </a:endParaRPr>
          </a:p>
          <a:p>
            <a:pPr>
              <a:defRPr/>
            </a:pPr>
            <a:r>
              <a:rPr lang="tr-TR" sz="1050" b="1" dirty="0">
                <a:latin typeface="Cambria" pitchFamily="18" charset="0"/>
              </a:rPr>
              <a:t>Test Edilmesi</a:t>
            </a:r>
            <a:endParaRPr lang="tr-TR" sz="1050" dirty="0">
              <a:latin typeface="Cambria" pitchFamily="18" charset="0"/>
            </a:endParaRPr>
          </a:p>
        </p:txBody>
      </p:sp>
      <p:sp>
        <p:nvSpPr>
          <p:cNvPr id="29" name="28 Sağ Ok"/>
          <p:cNvSpPr/>
          <p:nvPr/>
        </p:nvSpPr>
        <p:spPr>
          <a:xfrm rot="10800000" flipV="1">
            <a:off x="1908175" y="5732463"/>
            <a:ext cx="1584325" cy="792162"/>
          </a:xfrm>
          <a:prstGeom prst="rightArrow">
            <a:avLst>
              <a:gd name="adj1" fmla="val 76986"/>
              <a:gd name="adj2" fmla="val 3200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tr-TR" sz="1050" b="1" dirty="0">
                <a:latin typeface="Cambria" pitchFamily="18" charset="0"/>
              </a:rPr>
              <a:t>Egzoz Emisyon</a:t>
            </a:r>
            <a:endParaRPr lang="tr-TR" sz="1050" dirty="0">
              <a:latin typeface="Cambria" pitchFamily="18" charset="0"/>
            </a:endParaRPr>
          </a:p>
          <a:p>
            <a:pPr>
              <a:defRPr/>
            </a:pPr>
            <a:r>
              <a:rPr lang="tr-TR" sz="1050" b="1" dirty="0">
                <a:latin typeface="Cambria" pitchFamily="18" charset="0"/>
              </a:rPr>
              <a:t>Testi</a:t>
            </a:r>
            <a:endParaRPr lang="tr-TR" sz="1050" dirty="0">
              <a:latin typeface="Cambria" pitchFamily="18" charset="0"/>
            </a:endParaRPr>
          </a:p>
        </p:txBody>
      </p:sp>
      <p:pic>
        <p:nvPicPr>
          <p:cNvPr id="119827" name="Picture 19" descr="ARAÇ MUAYENE ETİKETİ"/>
          <p:cNvPicPr>
            <a:picLocks noChangeAspect="1" noChangeArrowheads="1"/>
          </p:cNvPicPr>
          <p:nvPr/>
        </p:nvPicPr>
        <p:blipFill>
          <a:blip r:embed="rId3" cstate="print"/>
          <a:srcRect b="13422"/>
          <a:stretch>
            <a:fillRect/>
          </a:stretch>
        </p:blipFill>
        <p:spPr bwMode="auto">
          <a:xfrm>
            <a:off x="179388" y="5127625"/>
            <a:ext cx="1584325" cy="154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5" descr="Syf-7"/>
          <p:cNvPicPr>
            <a:picLocks noChangeAspect="1" noChangeArrowheads="1"/>
          </p:cNvPicPr>
          <p:nvPr/>
        </p:nvPicPr>
        <p:blipFill>
          <a:blip r:embed="rId4" cstate="print">
            <a:lum bright="-18000" contrast="6000"/>
          </a:blip>
          <a:srcRect/>
          <a:stretch>
            <a:fillRect/>
          </a:stretch>
        </p:blipFill>
        <p:spPr bwMode="auto">
          <a:xfrm>
            <a:off x="4870450" y="1125538"/>
            <a:ext cx="4238625" cy="554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31 Yuvarlatılmış Dikdörtgen"/>
          <p:cNvSpPr/>
          <p:nvPr/>
        </p:nvSpPr>
        <p:spPr>
          <a:xfrm>
            <a:off x="5148064" y="5445224"/>
            <a:ext cx="1800200" cy="360040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32 Yuvarlatılmış Dikdörtgen"/>
          <p:cNvSpPr/>
          <p:nvPr/>
        </p:nvSpPr>
        <p:spPr>
          <a:xfrm>
            <a:off x="5148064" y="4797152"/>
            <a:ext cx="3672408" cy="432048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4" name="33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tr-TR" sz="1200" i="1" dirty="0" smtClean="0">
                <a:latin typeface="Cambria" pitchFamily="18" charset="0"/>
              </a:rPr>
              <a:t>	Trafik ve  Yol Güvenliği	            3. BÖLÜM   Trafik Denetimleri  Uygulama</a:t>
            </a:r>
            <a:endParaRPr lang="tr-TR" sz="1200" i="1" dirty="0">
              <a:latin typeface="Cambria" pitchFamily="18" charset="0"/>
            </a:endParaRPr>
          </a:p>
        </p:txBody>
      </p:sp>
      <p:sp>
        <p:nvSpPr>
          <p:cNvPr id="35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862AE05E-B1E1-437D-8D9E-E0F5FDBD95D7}" type="slidenum">
              <a:rPr lang="tr-TR" sz="1050" b="1" smtClean="0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97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26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44408" y="9252"/>
            <a:ext cx="864096" cy="96310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98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98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1" grpId="0" animBg="1"/>
      <p:bldP spid="22" grpId="0" animBg="1"/>
      <p:bldP spid="23" grpId="0" animBg="1"/>
      <p:bldP spid="24" grpId="0" animBg="1"/>
      <p:bldP spid="27" grpId="0" animBg="1"/>
      <p:bldP spid="28" grpId="0" animBg="1"/>
      <p:bldP spid="29" grpId="0" animBg="1"/>
      <p:bldP spid="32" grpId="0" animBg="1"/>
      <p:bldP spid="33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0" y="-27384"/>
            <a:ext cx="9144000" cy="108012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65100" h="190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pic>
        <p:nvPicPr>
          <p:cNvPr id="7" name="Picture 16" descr="Standart Renkli Camlardaki Sembommer (3)"/>
          <p:cNvPicPr>
            <a:picLocks noChangeAspect="1" noChangeArrowheads="1"/>
          </p:cNvPicPr>
          <p:nvPr/>
        </p:nvPicPr>
        <p:blipFill>
          <a:blip r:embed="rId2" cstate="print"/>
          <a:srcRect b="34198"/>
          <a:stretch>
            <a:fillRect/>
          </a:stretch>
        </p:blipFill>
        <p:spPr bwMode="auto">
          <a:xfrm>
            <a:off x="395288" y="1268413"/>
            <a:ext cx="2808287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5" descr="102_0683"/>
          <p:cNvPicPr>
            <a:picLocks noChangeAspect="1" noChangeArrowheads="1"/>
          </p:cNvPicPr>
          <p:nvPr/>
        </p:nvPicPr>
        <p:blipFill>
          <a:blip r:embed="rId3" cstate="print">
            <a:lum contrast="6000"/>
          </a:blip>
          <a:srcRect l="10521" b="31171"/>
          <a:stretch>
            <a:fillRect/>
          </a:stretch>
        </p:blipFill>
        <p:spPr bwMode="auto">
          <a:xfrm>
            <a:off x="395288" y="3213100"/>
            <a:ext cx="2808287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7" descr="resim 001"/>
          <p:cNvPicPr>
            <a:picLocks noChangeAspect="1" noChangeArrowheads="1"/>
          </p:cNvPicPr>
          <p:nvPr/>
        </p:nvPicPr>
        <p:blipFill>
          <a:blip r:embed="rId4" cstate="print">
            <a:lum bright="-12000" contrast="6000"/>
          </a:blip>
          <a:srcRect/>
          <a:stretch>
            <a:fillRect/>
          </a:stretch>
        </p:blipFill>
        <p:spPr bwMode="auto">
          <a:xfrm>
            <a:off x="323850" y="5013325"/>
            <a:ext cx="2914650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13 Dikdörtgen"/>
          <p:cNvSpPr>
            <a:spLocks noChangeArrowheads="1"/>
          </p:cNvSpPr>
          <p:nvPr/>
        </p:nvSpPr>
        <p:spPr bwMode="auto">
          <a:xfrm>
            <a:off x="6227763" y="3519488"/>
            <a:ext cx="2844800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tr-TR" sz="2000">
                <a:latin typeface="Cambria" pitchFamily="18" charset="0"/>
              </a:rPr>
              <a:t>Bir lastiğin performansı azalan diş derinliği ile düşer. Düşük diş derinliği olan lastik, ıslak zeminde normal diş derinliği olan bir lastiğe oranla aynı miktarda suyu boşaltamaz </a:t>
            </a:r>
          </a:p>
        </p:txBody>
      </p:sp>
      <p:sp>
        <p:nvSpPr>
          <p:cNvPr id="11" name="14 Dikdörtgen"/>
          <p:cNvSpPr>
            <a:spLocks noChangeArrowheads="1"/>
          </p:cNvSpPr>
          <p:nvPr/>
        </p:nvSpPr>
        <p:spPr bwMode="auto">
          <a:xfrm>
            <a:off x="3348038" y="1268413"/>
            <a:ext cx="5616575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tr-TR" sz="2000">
                <a:latin typeface="Cambria" pitchFamily="18" charset="0"/>
              </a:rPr>
              <a:t>Trafik güvenliği açısından otomobil camlarının, sürücüye iyi bir görüş olanağı sağlaması ve sürücünün görüş alanını kısıtlamaması gerekmektedir. renkli camların “E” veya “e” işaretinin yanında “V” sembolü ile gösterilmesi zarureti bulunmaktadır.</a:t>
            </a:r>
          </a:p>
        </p:txBody>
      </p:sp>
      <p:pic>
        <p:nvPicPr>
          <p:cNvPr id="12" name="Picture 15"/>
          <p:cNvPicPr>
            <a:picLocks noChangeAspect="1" noChangeArrowheads="1"/>
          </p:cNvPicPr>
          <p:nvPr/>
        </p:nvPicPr>
        <p:blipFill>
          <a:blip r:embed="rId5" cstate="print"/>
          <a:srcRect l="31250" r="14104"/>
          <a:stretch>
            <a:fillRect/>
          </a:stretch>
        </p:blipFill>
        <p:spPr bwMode="auto">
          <a:xfrm>
            <a:off x="3276600" y="3213100"/>
            <a:ext cx="2879725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13 Oval"/>
          <p:cNvSpPr/>
          <p:nvPr/>
        </p:nvSpPr>
        <p:spPr>
          <a:xfrm rot="451727">
            <a:off x="3956050" y="4029075"/>
            <a:ext cx="765175" cy="17033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17" name="6 Metin kutusu"/>
          <p:cNvSpPr txBox="1">
            <a:spLocks noChangeArrowheads="1"/>
          </p:cNvSpPr>
          <p:nvPr/>
        </p:nvSpPr>
        <p:spPr bwMode="auto">
          <a:xfrm>
            <a:off x="107504" y="0"/>
            <a:ext cx="821531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3200" b="1" dirty="0">
                <a:solidFill>
                  <a:schemeClr val="bg1"/>
                </a:solidFill>
                <a:latin typeface="Cambria" pitchFamily="18" charset="0"/>
              </a:rPr>
              <a:t>ARAÇLARIN TEKNİK ŞARTLARA UYGUNLUĞUNUN DENETİMİ</a:t>
            </a:r>
          </a:p>
        </p:txBody>
      </p:sp>
      <p:sp>
        <p:nvSpPr>
          <p:cNvPr id="18" name="17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tr-TR" sz="1200" i="1" dirty="0" smtClean="0">
                <a:latin typeface="Cambria" pitchFamily="18" charset="0"/>
              </a:rPr>
              <a:t>	Trafik ve  Yol Güvenliği	            3. BÖLÜM   Trafik Denetimleri  Uygulama</a:t>
            </a:r>
            <a:endParaRPr lang="tr-TR" sz="1200" i="1" dirty="0">
              <a:latin typeface="Cambria" pitchFamily="18" charset="0"/>
            </a:endParaRPr>
          </a:p>
        </p:txBody>
      </p:sp>
      <p:sp>
        <p:nvSpPr>
          <p:cNvPr id="19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862AE05E-B1E1-437D-8D9E-E0F5FDBD95D7}" type="slidenum">
              <a:rPr lang="tr-TR" sz="1050" b="1" smtClean="0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98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5" name="Picture 1" descr="D:\Projeler\Cyprus\logo\OK_logo\logo_200_rg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44408" y="9252"/>
            <a:ext cx="864096" cy="9631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84198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dörtgen"/>
          <p:cNvSpPr/>
          <p:nvPr/>
        </p:nvSpPr>
        <p:spPr>
          <a:xfrm>
            <a:off x="0" y="0"/>
            <a:ext cx="9144000" cy="2928934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84150" h="19685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grpSp>
        <p:nvGrpSpPr>
          <p:cNvPr id="3" name="15 Grup"/>
          <p:cNvGrpSpPr>
            <a:grpSpLocks/>
          </p:cNvGrpSpPr>
          <p:nvPr/>
        </p:nvGrpSpPr>
        <p:grpSpPr bwMode="auto">
          <a:xfrm>
            <a:off x="8358188" y="136525"/>
            <a:ext cx="612775" cy="792163"/>
            <a:chOff x="3275856" y="3645024"/>
            <a:chExt cx="612000" cy="792000"/>
          </a:xfrm>
        </p:grpSpPr>
        <p:sp>
          <p:nvSpPr>
            <p:cNvPr id="6" name="5 Yuvarlatılmış Dikdörtgen"/>
            <p:cNvSpPr/>
            <p:nvPr/>
          </p:nvSpPr>
          <p:spPr>
            <a:xfrm>
              <a:off x="3275856" y="3645024"/>
              <a:ext cx="612000" cy="792000"/>
            </a:xfrm>
            <a:prstGeom prst="roundRect">
              <a:avLst>
                <a:gd name="adj" fmla="val 26986"/>
              </a:avLst>
            </a:prstGeom>
            <a:solidFill>
              <a:schemeClr val="bg1">
                <a:lumMod val="85000"/>
              </a:schemeClr>
            </a:solidFill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tr-TR"/>
            </a:p>
          </p:txBody>
        </p:sp>
        <p:pic>
          <p:nvPicPr>
            <p:cNvPr id="122902" name="Picture 9" descr="trafik logosu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347204" y="3722790"/>
              <a:ext cx="428086" cy="623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16 Grup"/>
          <p:cNvGrpSpPr>
            <a:grpSpLocks/>
          </p:cNvGrpSpPr>
          <p:nvPr/>
        </p:nvGrpSpPr>
        <p:grpSpPr bwMode="auto">
          <a:xfrm>
            <a:off x="173038" y="142875"/>
            <a:ext cx="612775" cy="792163"/>
            <a:chOff x="2159800" y="3501096"/>
            <a:chExt cx="612000" cy="792000"/>
          </a:xfrm>
        </p:grpSpPr>
        <p:sp>
          <p:nvSpPr>
            <p:cNvPr id="9" name="8 Yuvarlatılmış Dikdörtgen"/>
            <p:cNvSpPr/>
            <p:nvPr/>
          </p:nvSpPr>
          <p:spPr>
            <a:xfrm>
              <a:off x="2159800" y="3501096"/>
              <a:ext cx="612000" cy="792000"/>
            </a:xfrm>
            <a:prstGeom prst="roundRect">
              <a:avLst>
                <a:gd name="adj" fmla="val 26986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tr-TR"/>
            </a:p>
          </p:txBody>
        </p:sp>
        <p:graphicFrame>
          <p:nvGraphicFramePr>
            <p:cNvPr id="122882" name="Object 12"/>
            <p:cNvGraphicFramePr>
              <a:graphicFrameLocks noChangeAspect="1"/>
            </p:cNvGraphicFramePr>
            <p:nvPr/>
          </p:nvGraphicFramePr>
          <p:xfrm>
            <a:off x="2231808" y="3617838"/>
            <a:ext cx="461963" cy="603250"/>
          </p:xfrm>
          <a:graphic>
            <a:graphicData uri="http://schemas.openxmlformats.org/presentationml/2006/ole">
              <p:oleObj spid="_x0000_s118786" name="CorelDRAW CMX" r:id="rId4" imgW="18027360" imgH="26090280" progId="">
                <p:embed/>
              </p:oleObj>
            </a:graphicData>
          </a:graphic>
        </p:graphicFrame>
      </p:grpSp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520799">
            <a:off x="1453526" y="5422355"/>
            <a:ext cx="854584" cy="975521"/>
          </a:xfrm>
          <a:prstGeom prst="ellipse">
            <a:avLst/>
          </a:prstGeom>
          <a:ln w="63500">
            <a:solidFill>
              <a:srgbClr val="FF0000"/>
            </a:solidFill>
          </a:ln>
          <a:effectLst>
            <a:softEdge rad="12700"/>
          </a:effectLst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8488028">
            <a:off x="1167773" y="3422091"/>
            <a:ext cx="854584" cy="975521"/>
          </a:xfrm>
          <a:prstGeom prst="ellipse">
            <a:avLst/>
          </a:prstGeom>
          <a:ln w="63500">
            <a:solidFill>
              <a:srgbClr val="00B050"/>
            </a:solidFill>
          </a:ln>
          <a:effectLst>
            <a:softEdge rad="12700"/>
          </a:effectLst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8905337">
            <a:off x="3577235" y="5445733"/>
            <a:ext cx="854584" cy="975521"/>
          </a:xfrm>
          <a:prstGeom prst="ellipse">
            <a:avLst/>
          </a:prstGeom>
          <a:ln w="63500">
            <a:solidFill>
              <a:srgbClr val="0000FF"/>
            </a:solidFill>
          </a:ln>
          <a:effectLst>
            <a:softEdge rad="12700"/>
          </a:effectLst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8381043">
            <a:off x="5862389" y="5360441"/>
            <a:ext cx="854584" cy="975521"/>
          </a:xfrm>
          <a:prstGeom prst="ellipse">
            <a:avLst/>
          </a:prstGeom>
          <a:ln w="63500">
            <a:solidFill>
              <a:srgbClr val="0000FF"/>
            </a:solidFill>
          </a:ln>
          <a:effectLst>
            <a:softEdge rad="12700"/>
          </a:effectLst>
        </p:spPr>
      </p:pic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7720103">
            <a:off x="7625920" y="5464979"/>
            <a:ext cx="854584" cy="975521"/>
          </a:xfrm>
          <a:prstGeom prst="ellipse">
            <a:avLst/>
          </a:prstGeom>
          <a:ln w="63500">
            <a:solidFill>
              <a:srgbClr val="FF0000"/>
            </a:solidFill>
          </a:ln>
          <a:effectLst>
            <a:softEdge rad="12700"/>
          </a:effectLst>
        </p:spPr>
      </p:pic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0871">
            <a:off x="7791336" y="3303153"/>
            <a:ext cx="854584" cy="975521"/>
          </a:xfrm>
          <a:prstGeom prst="ellipse">
            <a:avLst/>
          </a:prstGeom>
          <a:ln w="63500">
            <a:solidFill>
              <a:srgbClr val="00B050"/>
            </a:solidFill>
          </a:ln>
          <a:effectLst>
            <a:softEdge rad="12700"/>
          </a:effec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520799">
            <a:off x="3107833" y="1931418"/>
            <a:ext cx="2648767" cy="3311656"/>
          </a:xfrm>
          <a:prstGeom prst="ellipse">
            <a:avLst/>
          </a:prstGeom>
          <a:ln w="63500">
            <a:solidFill>
              <a:srgbClr val="FF0000"/>
            </a:solidFill>
          </a:ln>
          <a:effectLst>
            <a:softEdge rad="12700"/>
          </a:effectLst>
        </p:spPr>
      </p:pic>
      <p:sp>
        <p:nvSpPr>
          <p:cNvPr id="122893" name="10 Metin kutusu"/>
          <p:cNvSpPr txBox="1">
            <a:spLocks noChangeArrowheads="1"/>
          </p:cNvSpPr>
          <p:nvPr/>
        </p:nvSpPr>
        <p:spPr bwMode="auto">
          <a:xfrm>
            <a:off x="571500" y="273050"/>
            <a:ext cx="8143875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13800" b="1">
                <a:solidFill>
                  <a:schemeClr val="bg1"/>
                </a:solidFill>
                <a:latin typeface="Cambria" pitchFamily="18" charset="0"/>
              </a:rPr>
              <a:t>SORULAR</a:t>
            </a:r>
          </a:p>
        </p:txBody>
      </p:sp>
      <p:sp>
        <p:nvSpPr>
          <p:cNvPr id="28" name="27 Dikdörtgen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tr-TR" sz="1200" i="1" dirty="0" smtClean="0">
                <a:latin typeface="Cambria" pitchFamily="18" charset="0"/>
              </a:rPr>
              <a:t>	Trafik ve  Yol Güvenliği	            3. BÖLÜM   Trafik Denetimleri  Uygulama</a:t>
            </a:r>
            <a:endParaRPr lang="tr-TR" sz="1200" i="1" dirty="0">
              <a:latin typeface="Cambria" pitchFamily="18" charset="0"/>
            </a:endParaRPr>
          </a:p>
        </p:txBody>
      </p:sp>
      <p:sp>
        <p:nvSpPr>
          <p:cNvPr id="29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66163" y="6715125"/>
            <a:ext cx="514350" cy="142875"/>
          </a:xfrm>
        </p:spPr>
        <p:txBody>
          <a:bodyPr/>
          <a:lstStyle/>
          <a:p>
            <a:pPr algn="ctr">
              <a:defRPr/>
            </a:pPr>
            <a:fld id="{862AE05E-B1E1-437D-8D9E-E0F5FDBD95D7}" type="slidenum">
              <a:rPr lang="tr-TR" sz="1050" b="1" smtClean="0">
                <a:solidFill>
                  <a:schemeClr val="bg1"/>
                </a:solidFill>
                <a:latin typeface="Cambria" pitchFamily="18" charset="0"/>
              </a:rPr>
              <a:pPr algn="ctr">
                <a:defRPr/>
              </a:pPr>
              <a:t>99</a:t>
            </a:fld>
            <a:endParaRPr lang="tr-TR" sz="1050" b="1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is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is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is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is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is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is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is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is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is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is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is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is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570</TotalTime>
  <Words>3179</Words>
  <Application>Microsoft Office PowerPoint</Application>
  <PresentationFormat>Ekran Gösterisi (4:3)</PresentationFormat>
  <Paragraphs>707</Paragraphs>
  <Slides>100</Slides>
  <Notes>1</Notes>
  <HiddenSlides>0</HiddenSlides>
  <MMClips>1</MMClips>
  <ScaleCrop>false</ScaleCrop>
  <HeadingPairs>
    <vt:vector size="6" baseType="variant">
      <vt:variant>
        <vt:lpstr>Tema</vt:lpstr>
      </vt:variant>
      <vt:variant>
        <vt:i4>1</vt:i4>
      </vt:variant>
      <vt:variant>
        <vt:lpstr>Katıştırılmış OLE Hizmet Programları</vt:lpstr>
      </vt:variant>
      <vt:variant>
        <vt:i4>3</vt:i4>
      </vt:variant>
      <vt:variant>
        <vt:lpstr>Slayt Başlıkları</vt:lpstr>
      </vt:variant>
      <vt:variant>
        <vt:i4>100</vt:i4>
      </vt:variant>
    </vt:vector>
  </HeadingPairs>
  <TitlesOfParts>
    <vt:vector size="104" baseType="lpstr">
      <vt:lpstr>Ofis Teması</vt:lpstr>
      <vt:lpstr>CorelDRAW CMX</vt:lpstr>
      <vt:lpstr>CorelDRAW</vt:lpstr>
      <vt:lpstr>Chart</vt:lpstr>
      <vt:lpstr>Slayt 1</vt:lpstr>
      <vt:lpstr>Slayt 2</vt:lpstr>
      <vt:lpstr>Slayt 3</vt:lpstr>
      <vt:lpstr>Slayt 4</vt:lpstr>
      <vt:lpstr>Slayt 5</vt:lpstr>
      <vt:lpstr>Slayt 6</vt:lpstr>
      <vt:lpstr>Slayt 7</vt:lpstr>
      <vt:lpstr>Slayt 8</vt:lpstr>
      <vt:lpstr>Slayt 9</vt:lpstr>
      <vt:lpstr>Slayt 10</vt:lpstr>
      <vt:lpstr>Slayt 11</vt:lpstr>
      <vt:lpstr>Slayt 12</vt:lpstr>
      <vt:lpstr>Slayt 13</vt:lpstr>
      <vt:lpstr>Slayt 14</vt:lpstr>
      <vt:lpstr>Slayt 15</vt:lpstr>
      <vt:lpstr>Slayt 16</vt:lpstr>
      <vt:lpstr>Slayt 17</vt:lpstr>
      <vt:lpstr>Slayt 18</vt:lpstr>
      <vt:lpstr>Slayt 19</vt:lpstr>
      <vt:lpstr>Slayt 20</vt:lpstr>
      <vt:lpstr>Slayt 21</vt:lpstr>
      <vt:lpstr>Slayt 22</vt:lpstr>
      <vt:lpstr>Slayt 23</vt:lpstr>
      <vt:lpstr>Slayt 24</vt:lpstr>
      <vt:lpstr>Slayt 25</vt:lpstr>
      <vt:lpstr>Slayt 26</vt:lpstr>
      <vt:lpstr>Slayt 27</vt:lpstr>
      <vt:lpstr>Slayt 28</vt:lpstr>
      <vt:lpstr>Slayt 29</vt:lpstr>
      <vt:lpstr>Slayt 30</vt:lpstr>
      <vt:lpstr>Slayt 31</vt:lpstr>
      <vt:lpstr>Slayt 32</vt:lpstr>
      <vt:lpstr>Slayt 33</vt:lpstr>
      <vt:lpstr>Slayt 34</vt:lpstr>
      <vt:lpstr>Slayt 35</vt:lpstr>
      <vt:lpstr>Slayt 36</vt:lpstr>
      <vt:lpstr>Slayt 37</vt:lpstr>
      <vt:lpstr>Slayt 38</vt:lpstr>
      <vt:lpstr>Slayt 39</vt:lpstr>
      <vt:lpstr>Slayt 40</vt:lpstr>
      <vt:lpstr>Slayt 41</vt:lpstr>
      <vt:lpstr>Slayt 42</vt:lpstr>
      <vt:lpstr>Slayt 43</vt:lpstr>
      <vt:lpstr>Slayt 44</vt:lpstr>
      <vt:lpstr>Slayt 45</vt:lpstr>
      <vt:lpstr>Slayt 46</vt:lpstr>
      <vt:lpstr>Slayt 47</vt:lpstr>
      <vt:lpstr>Slayt 48</vt:lpstr>
      <vt:lpstr>Slayt 49</vt:lpstr>
      <vt:lpstr>Slayt 50</vt:lpstr>
      <vt:lpstr>Slayt 51</vt:lpstr>
      <vt:lpstr>Slayt 52</vt:lpstr>
      <vt:lpstr>Slayt 53</vt:lpstr>
      <vt:lpstr>Slayt 54</vt:lpstr>
      <vt:lpstr>Slayt 55</vt:lpstr>
      <vt:lpstr>Slayt 56</vt:lpstr>
      <vt:lpstr>Slayt 57</vt:lpstr>
      <vt:lpstr>Slayt 58</vt:lpstr>
      <vt:lpstr>Slayt 59</vt:lpstr>
      <vt:lpstr>Slayt 60</vt:lpstr>
      <vt:lpstr>Slayt 61</vt:lpstr>
      <vt:lpstr>Slayt 62</vt:lpstr>
      <vt:lpstr>Slayt 63</vt:lpstr>
      <vt:lpstr>Slayt 64</vt:lpstr>
      <vt:lpstr>Slayt 65</vt:lpstr>
      <vt:lpstr>Slayt 66</vt:lpstr>
      <vt:lpstr>Slayt 67</vt:lpstr>
      <vt:lpstr>Slayt 68</vt:lpstr>
      <vt:lpstr>Slayt 69</vt:lpstr>
      <vt:lpstr>Slayt 70</vt:lpstr>
      <vt:lpstr>Slayt 71</vt:lpstr>
      <vt:lpstr>Slayt 72</vt:lpstr>
      <vt:lpstr>Slayt 73</vt:lpstr>
      <vt:lpstr>Slayt 74</vt:lpstr>
      <vt:lpstr>Slayt 75</vt:lpstr>
      <vt:lpstr>Slayt 76</vt:lpstr>
      <vt:lpstr>Slayt 77</vt:lpstr>
      <vt:lpstr>Slayt 78</vt:lpstr>
      <vt:lpstr>Slayt 79</vt:lpstr>
      <vt:lpstr>Slayt 80</vt:lpstr>
      <vt:lpstr>Slayt 81</vt:lpstr>
      <vt:lpstr>Slayt 82</vt:lpstr>
      <vt:lpstr>Slayt 83</vt:lpstr>
      <vt:lpstr>Slayt 84</vt:lpstr>
      <vt:lpstr>Slayt 85</vt:lpstr>
      <vt:lpstr>Slayt 86</vt:lpstr>
      <vt:lpstr>Slayt 87</vt:lpstr>
      <vt:lpstr>Slayt 88</vt:lpstr>
      <vt:lpstr>Slayt 89</vt:lpstr>
      <vt:lpstr>Slayt 90</vt:lpstr>
      <vt:lpstr>Slayt 91</vt:lpstr>
      <vt:lpstr>Slayt 92</vt:lpstr>
      <vt:lpstr>Slayt 93</vt:lpstr>
      <vt:lpstr>Slayt 94</vt:lpstr>
      <vt:lpstr>Slayt 95</vt:lpstr>
      <vt:lpstr>Slayt 96</vt:lpstr>
      <vt:lpstr>Slayt 97</vt:lpstr>
      <vt:lpstr>Slayt 98</vt:lpstr>
      <vt:lpstr>Slayt 99</vt:lpstr>
      <vt:lpstr>Slayt 100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Administrator</dc:creator>
  <cp:lastModifiedBy>Tulin</cp:lastModifiedBy>
  <cp:revision>113</cp:revision>
  <dcterms:created xsi:type="dcterms:W3CDTF">2011-05-19T19:25:15Z</dcterms:created>
  <dcterms:modified xsi:type="dcterms:W3CDTF">2011-06-15T01:15:03Z</dcterms:modified>
</cp:coreProperties>
</file>